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7" r:id="rId5"/>
    <p:sldId id="270" r:id="rId6"/>
    <p:sldId id="324" r:id="rId7"/>
    <p:sldId id="320" r:id="rId8"/>
    <p:sldId id="318" r:id="rId9"/>
    <p:sldId id="321" r:id="rId10"/>
    <p:sldId id="322" r:id="rId11"/>
    <p:sldId id="323" r:id="rId12"/>
    <p:sldId id="291" r:id="rId13"/>
    <p:sldId id="325" r:id="rId14"/>
    <p:sldId id="266" r:id="rId15"/>
    <p:sldId id="3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Mccurdy" userId="fcf6096b-06ed-4f75-81e4-1b8be094a81f" providerId="ADAL" clId="{0970F0FD-4D94-4A1D-A05D-EF2672172603}"/>
    <pc:docChg chg="modSld">
      <pc:chgData name="Melissa Mccurdy" userId="fcf6096b-06ed-4f75-81e4-1b8be094a81f" providerId="ADAL" clId="{0970F0FD-4D94-4A1D-A05D-EF2672172603}" dt="2023-09-18T19:27:20.663" v="0" actId="1076"/>
      <pc:docMkLst>
        <pc:docMk/>
      </pc:docMkLst>
      <pc:sldChg chg="modSp mod">
        <pc:chgData name="Melissa Mccurdy" userId="fcf6096b-06ed-4f75-81e4-1b8be094a81f" providerId="ADAL" clId="{0970F0FD-4D94-4A1D-A05D-EF2672172603}" dt="2023-09-18T19:27:20.663" v="0" actId="1076"/>
        <pc:sldMkLst>
          <pc:docMk/>
          <pc:sldMk cId="0" sldId="270"/>
        </pc:sldMkLst>
        <pc:spChg chg="mod">
          <ac:chgData name="Melissa Mccurdy" userId="fcf6096b-06ed-4f75-81e4-1b8be094a81f" providerId="ADAL" clId="{0970F0FD-4D94-4A1D-A05D-EF2672172603}" dt="2023-09-18T19:27:20.663" v="0" actId="1076"/>
          <ac:spMkLst>
            <pc:docMk/>
            <pc:sldMk cId="0" sldId="270"/>
            <ac:spMk id="7170" creationId="{798E4EC5-DC6F-4C11-B4E9-452500C1C38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96B58-4A27-4B65-84AF-2CBB71A291F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CC52E99-C15D-489D-A96E-DC33BD260E8B}">
      <dgm:prSet/>
      <dgm:spPr/>
      <dgm:t>
        <a:bodyPr/>
        <a:lstStyle/>
        <a:p>
          <a:r>
            <a:rPr lang="en-US" dirty="0"/>
            <a:t>The purpose of a report card is to describe students’ learning progress to their parents and others, based on our district learning expectations.  It is intended to share information about successes and to provide guidance in areas where improvement is needed.</a:t>
          </a:r>
        </a:p>
      </dgm:t>
    </dgm:pt>
    <dgm:pt modelId="{28C44BA9-1BE3-4B11-8FEC-258C858C91DE}" type="parTrans" cxnId="{D476B648-7E7A-426B-B01A-A50A1101D3BD}">
      <dgm:prSet/>
      <dgm:spPr/>
      <dgm:t>
        <a:bodyPr/>
        <a:lstStyle/>
        <a:p>
          <a:endParaRPr lang="en-US"/>
        </a:p>
      </dgm:t>
    </dgm:pt>
    <dgm:pt modelId="{783D7669-7E70-4754-825F-BCC85C2A45ED}" type="sibTrans" cxnId="{D476B648-7E7A-426B-B01A-A50A1101D3BD}">
      <dgm:prSet/>
      <dgm:spPr/>
      <dgm:t>
        <a:bodyPr/>
        <a:lstStyle/>
        <a:p>
          <a:endParaRPr lang="en-US"/>
        </a:p>
      </dgm:t>
    </dgm:pt>
    <dgm:pt modelId="{EBB6DC89-E7F4-4EBD-8743-81E445BF8896}">
      <dgm:prSet/>
      <dgm:spPr/>
      <dgm:t>
        <a:bodyPr/>
        <a:lstStyle/>
        <a:p>
          <a:r>
            <a:rPr lang="en-US"/>
            <a:t>Our current reporting system is not effective at providing clear and consistent learning data.  Grades are incongruent with other indicators of achievement.  The shift in our instruction toward the PA Core Standards creates an opportunity to improve this process.  </a:t>
          </a:r>
        </a:p>
      </dgm:t>
    </dgm:pt>
    <dgm:pt modelId="{97B659C2-BDC0-41CA-8913-DCDEF3E27CDE}" type="parTrans" cxnId="{96B2D3EF-BC52-4FB9-85A6-ED9557B1679B}">
      <dgm:prSet/>
      <dgm:spPr/>
      <dgm:t>
        <a:bodyPr/>
        <a:lstStyle/>
        <a:p>
          <a:endParaRPr lang="en-US"/>
        </a:p>
      </dgm:t>
    </dgm:pt>
    <dgm:pt modelId="{421968F4-82C3-41DD-9AC2-DD46EC602FB8}" type="sibTrans" cxnId="{96B2D3EF-BC52-4FB9-85A6-ED9557B1679B}">
      <dgm:prSet/>
      <dgm:spPr/>
      <dgm:t>
        <a:bodyPr/>
        <a:lstStyle/>
        <a:p>
          <a:endParaRPr lang="en-US"/>
        </a:p>
      </dgm:t>
    </dgm:pt>
    <dgm:pt modelId="{62E5124E-D201-4EC4-BBD8-3291788B4AFD}" type="pres">
      <dgm:prSet presAssocID="{12296B58-4A27-4B65-84AF-2CBB71A291FB}" presName="hierChild1" presStyleCnt="0">
        <dgm:presLayoutVars>
          <dgm:chPref val="1"/>
          <dgm:dir/>
          <dgm:animOne val="branch"/>
          <dgm:animLvl val="lvl"/>
          <dgm:resizeHandles/>
        </dgm:presLayoutVars>
      </dgm:prSet>
      <dgm:spPr/>
    </dgm:pt>
    <dgm:pt modelId="{AB21CE28-6CC2-4222-B9A8-37222B69D386}" type="pres">
      <dgm:prSet presAssocID="{7CC52E99-C15D-489D-A96E-DC33BD260E8B}" presName="hierRoot1" presStyleCnt="0"/>
      <dgm:spPr/>
    </dgm:pt>
    <dgm:pt modelId="{21CA0628-915C-4CE7-B29C-B92597E98289}" type="pres">
      <dgm:prSet presAssocID="{7CC52E99-C15D-489D-A96E-DC33BD260E8B}" presName="composite" presStyleCnt="0"/>
      <dgm:spPr/>
    </dgm:pt>
    <dgm:pt modelId="{7EFE4DE2-6DB6-45DE-88FC-DC375DA79A96}" type="pres">
      <dgm:prSet presAssocID="{7CC52E99-C15D-489D-A96E-DC33BD260E8B}" presName="background" presStyleLbl="node0" presStyleIdx="0" presStyleCnt="2"/>
      <dgm:spPr/>
    </dgm:pt>
    <dgm:pt modelId="{05407832-0C00-4B12-A534-16E787B77568}" type="pres">
      <dgm:prSet presAssocID="{7CC52E99-C15D-489D-A96E-DC33BD260E8B}" presName="text" presStyleLbl="fgAcc0" presStyleIdx="0" presStyleCnt="2">
        <dgm:presLayoutVars>
          <dgm:chPref val="3"/>
        </dgm:presLayoutVars>
      </dgm:prSet>
      <dgm:spPr/>
    </dgm:pt>
    <dgm:pt modelId="{584A3586-9598-4FF6-B9AB-6BCB003B0468}" type="pres">
      <dgm:prSet presAssocID="{7CC52E99-C15D-489D-A96E-DC33BD260E8B}" presName="hierChild2" presStyleCnt="0"/>
      <dgm:spPr/>
    </dgm:pt>
    <dgm:pt modelId="{947B7B11-480E-4047-8BDB-00C3BFFEAF2A}" type="pres">
      <dgm:prSet presAssocID="{EBB6DC89-E7F4-4EBD-8743-81E445BF8896}" presName="hierRoot1" presStyleCnt="0"/>
      <dgm:spPr/>
    </dgm:pt>
    <dgm:pt modelId="{61C14FFF-BFD5-45E7-BA97-D7DBDE334FA7}" type="pres">
      <dgm:prSet presAssocID="{EBB6DC89-E7F4-4EBD-8743-81E445BF8896}" presName="composite" presStyleCnt="0"/>
      <dgm:spPr/>
    </dgm:pt>
    <dgm:pt modelId="{DAD463F7-D42B-4B03-B880-1DACB41DCC85}" type="pres">
      <dgm:prSet presAssocID="{EBB6DC89-E7F4-4EBD-8743-81E445BF8896}" presName="background" presStyleLbl="node0" presStyleIdx="1" presStyleCnt="2"/>
      <dgm:spPr/>
    </dgm:pt>
    <dgm:pt modelId="{747C94B9-3626-4FB9-9E65-8DF512230587}" type="pres">
      <dgm:prSet presAssocID="{EBB6DC89-E7F4-4EBD-8743-81E445BF8896}" presName="text" presStyleLbl="fgAcc0" presStyleIdx="1" presStyleCnt="2">
        <dgm:presLayoutVars>
          <dgm:chPref val="3"/>
        </dgm:presLayoutVars>
      </dgm:prSet>
      <dgm:spPr/>
    </dgm:pt>
    <dgm:pt modelId="{A02A98ED-147E-4B3D-B0EE-BC89D8942F2D}" type="pres">
      <dgm:prSet presAssocID="{EBB6DC89-E7F4-4EBD-8743-81E445BF8896}" presName="hierChild2" presStyleCnt="0"/>
      <dgm:spPr/>
    </dgm:pt>
  </dgm:ptLst>
  <dgm:cxnLst>
    <dgm:cxn modelId="{2E781F5D-4596-49D1-9FE4-1C5D5E1D7CAA}" type="presOf" srcId="{EBB6DC89-E7F4-4EBD-8743-81E445BF8896}" destId="{747C94B9-3626-4FB9-9E65-8DF512230587}" srcOrd="0" destOrd="0" presId="urn:microsoft.com/office/officeart/2005/8/layout/hierarchy1"/>
    <dgm:cxn modelId="{2D2FB662-42F1-46FB-AE1E-6AC0553BD430}" type="presOf" srcId="{7CC52E99-C15D-489D-A96E-DC33BD260E8B}" destId="{05407832-0C00-4B12-A534-16E787B77568}" srcOrd="0" destOrd="0" presId="urn:microsoft.com/office/officeart/2005/8/layout/hierarchy1"/>
    <dgm:cxn modelId="{D476B648-7E7A-426B-B01A-A50A1101D3BD}" srcId="{12296B58-4A27-4B65-84AF-2CBB71A291FB}" destId="{7CC52E99-C15D-489D-A96E-DC33BD260E8B}" srcOrd="0" destOrd="0" parTransId="{28C44BA9-1BE3-4B11-8FEC-258C858C91DE}" sibTransId="{783D7669-7E70-4754-825F-BCC85C2A45ED}"/>
    <dgm:cxn modelId="{90920AB8-AC94-4C4E-8238-02E077DF59A1}" type="presOf" srcId="{12296B58-4A27-4B65-84AF-2CBB71A291FB}" destId="{62E5124E-D201-4EC4-BBD8-3291788B4AFD}" srcOrd="0" destOrd="0" presId="urn:microsoft.com/office/officeart/2005/8/layout/hierarchy1"/>
    <dgm:cxn modelId="{96B2D3EF-BC52-4FB9-85A6-ED9557B1679B}" srcId="{12296B58-4A27-4B65-84AF-2CBB71A291FB}" destId="{EBB6DC89-E7F4-4EBD-8743-81E445BF8896}" srcOrd="1" destOrd="0" parTransId="{97B659C2-BDC0-41CA-8913-DCDEF3E27CDE}" sibTransId="{421968F4-82C3-41DD-9AC2-DD46EC602FB8}"/>
    <dgm:cxn modelId="{15BA8113-DBFC-43BA-9447-E9ED469ABC20}" type="presParOf" srcId="{62E5124E-D201-4EC4-BBD8-3291788B4AFD}" destId="{AB21CE28-6CC2-4222-B9A8-37222B69D386}" srcOrd="0" destOrd="0" presId="urn:microsoft.com/office/officeart/2005/8/layout/hierarchy1"/>
    <dgm:cxn modelId="{DAB4FB95-9DA4-4EC4-B11B-AF618908E57B}" type="presParOf" srcId="{AB21CE28-6CC2-4222-B9A8-37222B69D386}" destId="{21CA0628-915C-4CE7-B29C-B92597E98289}" srcOrd="0" destOrd="0" presId="urn:microsoft.com/office/officeart/2005/8/layout/hierarchy1"/>
    <dgm:cxn modelId="{E3F65F8A-EF52-4FB4-9B93-8777C2A7CA29}" type="presParOf" srcId="{21CA0628-915C-4CE7-B29C-B92597E98289}" destId="{7EFE4DE2-6DB6-45DE-88FC-DC375DA79A96}" srcOrd="0" destOrd="0" presId="urn:microsoft.com/office/officeart/2005/8/layout/hierarchy1"/>
    <dgm:cxn modelId="{3394200A-501C-4232-9FDC-B3C9FED12B32}" type="presParOf" srcId="{21CA0628-915C-4CE7-B29C-B92597E98289}" destId="{05407832-0C00-4B12-A534-16E787B77568}" srcOrd="1" destOrd="0" presId="urn:microsoft.com/office/officeart/2005/8/layout/hierarchy1"/>
    <dgm:cxn modelId="{2A55F831-020F-4D91-91AB-2C3B981990E1}" type="presParOf" srcId="{AB21CE28-6CC2-4222-B9A8-37222B69D386}" destId="{584A3586-9598-4FF6-B9AB-6BCB003B0468}" srcOrd="1" destOrd="0" presId="urn:microsoft.com/office/officeart/2005/8/layout/hierarchy1"/>
    <dgm:cxn modelId="{A4E81420-F4C2-4BC1-ACA3-C13206111831}" type="presParOf" srcId="{62E5124E-D201-4EC4-BBD8-3291788B4AFD}" destId="{947B7B11-480E-4047-8BDB-00C3BFFEAF2A}" srcOrd="1" destOrd="0" presId="urn:microsoft.com/office/officeart/2005/8/layout/hierarchy1"/>
    <dgm:cxn modelId="{5322D08F-530C-4C73-9657-9DB0036B6E68}" type="presParOf" srcId="{947B7B11-480E-4047-8BDB-00C3BFFEAF2A}" destId="{61C14FFF-BFD5-45E7-BA97-D7DBDE334FA7}" srcOrd="0" destOrd="0" presId="urn:microsoft.com/office/officeart/2005/8/layout/hierarchy1"/>
    <dgm:cxn modelId="{EC5B6547-E461-4DDA-A9DE-F79458DE7BF4}" type="presParOf" srcId="{61C14FFF-BFD5-45E7-BA97-D7DBDE334FA7}" destId="{DAD463F7-D42B-4B03-B880-1DACB41DCC85}" srcOrd="0" destOrd="0" presId="urn:microsoft.com/office/officeart/2005/8/layout/hierarchy1"/>
    <dgm:cxn modelId="{32427064-E2DB-4DD2-8ACB-DE52E4FC8058}" type="presParOf" srcId="{61C14FFF-BFD5-45E7-BA97-D7DBDE334FA7}" destId="{747C94B9-3626-4FB9-9E65-8DF512230587}" srcOrd="1" destOrd="0" presId="urn:microsoft.com/office/officeart/2005/8/layout/hierarchy1"/>
    <dgm:cxn modelId="{37CBF2B2-6729-494D-A34C-3E32CB6F55A4}" type="presParOf" srcId="{947B7B11-480E-4047-8BDB-00C3BFFEAF2A}" destId="{A02A98ED-147E-4B3D-B0EE-BC89D8942F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E4DE2-6DB6-45DE-88FC-DC375DA79A96}">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07832-0C00-4B12-A534-16E787B77568}">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purpose of a report card is to describe students’ learning progress to their parents and others, based on our district learning expectations.  It is intended to share information about successes and to provide guidance in areas where improvement is needed.</a:t>
          </a:r>
        </a:p>
      </dsp:txBody>
      <dsp:txXfrm>
        <a:off x="696297" y="538547"/>
        <a:ext cx="4171627" cy="2590157"/>
      </dsp:txXfrm>
    </dsp:sp>
    <dsp:sp modelId="{DAD463F7-D42B-4B03-B880-1DACB41DCC85}">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C94B9-3626-4FB9-9E65-8DF512230587}">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Our current reporting system is not effective at providing clear and consistent learning data.  Grades are incongruent with other indicators of achievement.  The shift in our instruction toward the PA Core Standards creates an opportunity to improve this process.  </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7CA2-D5B4-4AE3-9338-38B5ED317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20590E-BB46-4223-82C2-DB3D4781AB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CF3871-2C91-4520-BA87-E559C94BE50B}"/>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5" name="Footer Placeholder 4">
            <a:extLst>
              <a:ext uri="{FF2B5EF4-FFF2-40B4-BE49-F238E27FC236}">
                <a16:creationId xmlns:a16="http://schemas.microsoft.com/office/drawing/2014/main" id="{F3FC99DD-6013-4136-ADA3-2E2EF805B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752C9-B127-48E6-9905-821336F6FF93}"/>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175459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B6DB-D986-41A0-95C6-A87E0D84F3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D89175-8196-4909-A551-73F3615D5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E6321-FEA5-433D-9B15-5902B54690B7}"/>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5" name="Footer Placeholder 4">
            <a:extLst>
              <a:ext uri="{FF2B5EF4-FFF2-40B4-BE49-F238E27FC236}">
                <a16:creationId xmlns:a16="http://schemas.microsoft.com/office/drawing/2014/main" id="{6977BF98-3B00-4F35-9B2B-038A1F42D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5545D-AFE9-4547-8E55-7BF7EFE4F847}"/>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356752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FB186-EA7A-477D-B256-20D9503AE0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6922A-5C30-4F05-84E5-AA6878853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42236-3E15-450B-9541-ABFD95D5AC83}"/>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5" name="Footer Placeholder 4">
            <a:extLst>
              <a:ext uri="{FF2B5EF4-FFF2-40B4-BE49-F238E27FC236}">
                <a16:creationId xmlns:a16="http://schemas.microsoft.com/office/drawing/2014/main" id="{2DFFBFCD-749A-4995-A846-EC7E8A80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5DFB3-B7CF-4325-8F14-85FC9486746A}"/>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407927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2E7B-D551-419A-AB6F-DD71E2D9B4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B6277-8E3B-4951-B5D1-9F092B8FAA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E7D4D-A3B5-433D-8A7A-DC4E905144B5}"/>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5" name="Footer Placeholder 4">
            <a:extLst>
              <a:ext uri="{FF2B5EF4-FFF2-40B4-BE49-F238E27FC236}">
                <a16:creationId xmlns:a16="http://schemas.microsoft.com/office/drawing/2014/main" id="{4ED30AA0-E437-4DEA-994B-027E2AA3A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7BF91-1F90-419B-8503-455C6A3C3D35}"/>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4284431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2FD0-6205-4D8D-A70A-636D2F8F7F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15907-600E-455D-991B-7A8828DF41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D49E15-30A4-4677-B541-F7EB10C582BA}"/>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5" name="Footer Placeholder 4">
            <a:extLst>
              <a:ext uri="{FF2B5EF4-FFF2-40B4-BE49-F238E27FC236}">
                <a16:creationId xmlns:a16="http://schemas.microsoft.com/office/drawing/2014/main" id="{F7096EF8-D08E-4918-82F0-ACC1744B0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66E0E-5D9F-47EB-B773-A069C74AF8C8}"/>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332766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AA2-D062-4E03-9464-89E01FB69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898B3-223E-40D5-A8D5-1F911271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B1DDC-1483-4623-A9E0-E85203CE90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5DD54-D2D0-4DA7-8674-7348BD41A5D2}"/>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6" name="Footer Placeholder 5">
            <a:extLst>
              <a:ext uri="{FF2B5EF4-FFF2-40B4-BE49-F238E27FC236}">
                <a16:creationId xmlns:a16="http://schemas.microsoft.com/office/drawing/2014/main" id="{EFC9B3D0-9E25-4C90-B7B9-F9010170E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C9546-3872-4D09-AD3E-252E0E1F73A4}"/>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14022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1CAE-3C8F-49CE-A8B4-6D82F0CB41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812827-2BBD-4F68-826B-F6E887EE4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822EEE-DBEF-4E26-AF30-458BA4A711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BC0D37-0C28-44E9-B21E-8AA531C037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A15470-AD99-4719-AFEB-1847FB7DA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FB38E-BE07-420F-9884-9291CB91D3D2}"/>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8" name="Footer Placeholder 7">
            <a:extLst>
              <a:ext uri="{FF2B5EF4-FFF2-40B4-BE49-F238E27FC236}">
                <a16:creationId xmlns:a16="http://schemas.microsoft.com/office/drawing/2014/main" id="{E6234ABA-7319-4D2D-B0AB-C2BF1DFF52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DE00AA-0421-4DFE-9CF2-B0B61C99500E}"/>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337327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9772-08BC-49B2-BEC4-B9025F3BD9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2E484-EBCE-410C-A354-AA837258839C}"/>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4" name="Footer Placeholder 3">
            <a:extLst>
              <a:ext uri="{FF2B5EF4-FFF2-40B4-BE49-F238E27FC236}">
                <a16:creationId xmlns:a16="http://schemas.microsoft.com/office/drawing/2014/main" id="{A4BD47DD-C6D4-4B6F-8B5A-40F19E8243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AC0C4E-0910-40FE-AA35-229679A606E5}"/>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350918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230DE-3D5C-4F32-B68A-A6EFA60FA5F1}"/>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3" name="Footer Placeholder 2">
            <a:extLst>
              <a:ext uri="{FF2B5EF4-FFF2-40B4-BE49-F238E27FC236}">
                <a16:creationId xmlns:a16="http://schemas.microsoft.com/office/drawing/2014/main" id="{1F40F308-8623-4637-B179-8CDD32D02A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A6CA87-DD84-4A4E-914C-60E9A0FD759B}"/>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77642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2BBF-878E-4298-AEEB-A6F9EB7A9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2C6810-FD72-4721-9A88-33DED3968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2027F-CD61-4051-AE58-007AEEAEE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C429F-882F-438B-8D79-7C9B7054F574}"/>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6" name="Footer Placeholder 5">
            <a:extLst>
              <a:ext uri="{FF2B5EF4-FFF2-40B4-BE49-F238E27FC236}">
                <a16:creationId xmlns:a16="http://schemas.microsoft.com/office/drawing/2014/main" id="{A5989B2D-31B7-409B-9D99-3C615BB61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4FCC20-7490-4859-8C37-B3A5426C404A}"/>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323634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7340-5453-4E4E-B61A-BE79D2899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D362F3-9B07-418E-A023-9DE3D3E9B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78CD0C-FE08-402E-8D31-9D3827AC0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76594-ACA1-490F-AB52-E02DF37750E7}"/>
              </a:ext>
            </a:extLst>
          </p:cNvPr>
          <p:cNvSpPr>
            <a:spLocks noGrp="1"/>
          </p:cNvSpPr>
          <p:nvPr>
            <p:ph type="dt" sz="half" idx="10"/>
          </p:nvPr>
        </p:nvSpPr>
        <p:spPr/>
        <p:txBody>
          <a:bodyPr/>
          <a:lstStyle/>
          <a:p>
            <a:fld id="{B21F1492-3DFB-48CD-AF06-EDC866C653E5}" type="datetimeFigureOut">
              <a:rPr lang="en-US" smtClean="0"/>
              <a:t>9/18/2023</a:t>
            </a:fld>
            <a:endParaRPr lang="en-US"/>
          </a:p>
        </p:txBody>
      </p:sp>
      <p:sp>
        <p:nvSpPr>
          <p:cNvPr id="6" name="Footer Placeholder 5">
            <a:extLst>
              <a:ext uri="{FF2B5EF4-FFF2-40B4-BE49-F238E27FC236}">
                <a16:creationId xmlns:a16="http://schemas.microsoft.com/office/drawing/2014/main" id="{5E4C4265-1E5A-4528-8B02-38D5ECAAC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69ABDD-4CF2-4F7F-B2AA-8F483CB20FE6}"/>
              </a:ext>
            </a:extLst>
          </p:cNvPr>
          <p:cNvSpPr>
            <a:spLocks noGrp="1"/>
          </p:cNvSpPr>
          <p:nvPr>
            <p:ph type="sldNum" sz="quarter" idx="12"/>
          </p:nvPr>
        </p:nvSpPr>
        <p:spPr/>
        <p:txBody>
          <a:bodyPr/>
          <a:lstStyle/>
          <a:p>
            <a:fld id="{D2F968FC-F486-4225-B510-8ACE71D78AA1}" type="slidenum">
              <a:rPr lang="en-US" smtClean="0"/>
              <a:t>‹#›</a:t>
            </a:fld>
            <a:endParaRPr lang="en-US"/>
          </a:p>
        </p:txBody>
      </p:sp>
    </p:spTree>
    <p:extLst>
      <p:ext uri="{BB962C8B-B14F-4D97-AF65-F5344CB8AC3E}">
        <p14:creationId xmlns:p14="http://schemas.microsoft.com/office/powerpoint/2010/main" val="48120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7EF6C-8A0E-4B10-A26C-B727871349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7A1DCC-2FB5-4B23-A246-8F2E27C4E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1E498-E03D-4818-82B4-94DB8BFA4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F1492-3DFB-48CD-AF06-EDC866C653E5}" type="datetimeFigureOut">
              <a:rPr lang="en-US" smtClean="0"/>
              <a:t>9/18/2023</a:t>
            </a:fld>
            <a:endParaRPr lang="en-US"/>
          </a:p>
        </p:txBody>
      </p:sp>
      <p:sp>
        <p:nvSpPr>
          <p:cNvPr id="5" name="Footer Placeholder 4">
            <a:extLst>
              <a:ext uri="{FF2B5EF4-FFF2-40B4-BE49-F238E27FC236}">
                <a16:creationId xmlns:a16="http://schemas.microsoft.com/office/drawing/2014/main" id="{C550BDCE-3679-4A9C-BB13-7F5F5244D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9DE0F-EE5D-4717-9C43-23520EACA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968FC-F486-4225-B510-8ACE71D78AA1}" type="slidenum">
              <a:rPr lang="en-US" smtClean="0"/>
              <a:t>‹#›</a:t>
            </a:fld>
            <a:endParaRPr lang="en-US"/>
          </a:p>
        </p:txBody>
      </p:sp>
    </p:spTree>
    <p:extLst>
      <p:ext uri="{BB962C8B-B14F-4D97-AF65-F5344CB8AC3E}">
        <p14:creationId xmlns:p14="http://schemas.microsoft.com/office/powerpoint/2010/main" val="955029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en/view-image.php?image=240296&amp;picture=report"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en/view-image.php?image=290460&amp;picture=questions-amp-answer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www.thegreatlifeguide.com/sites/panglin/_files/Image/iStock_000005300618XSmall%20-%20target.JPG&amp;imgrefurl=http://www.thegreatlifeguide.com/goals.php&amp;usg=__lkoBJM1sDhZ6EsThXhXcOHRptIA=&amp;h=330&amp;w=364&amp;sz=87&amp;hl=en&amp;start=39&amp;um=1&amp;itbs=1&amp;tbnid=28_tWHgSYQMuhM:&amp;tbnh=110&amp;tbnw=121&amp;prev=/images?q=target&amp;start=20&amp;um=1&amp;hl=en&amp;sa=N&amp;rls=com.microsoft:en-us&amp;ndsp=20&amp;tbs=isch:1"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0DF15-3E94-4288-A68D-8062275F5F20}"/>
              </a:ext>
            </a:extLst>
          </p:cNvPr>
          <p:cNvSpPr>
            <a:spLocks noGrp="1"/>
          </p:cNvSpPr>
          <p:nvPr>
            <p:ph type="title"/>
          </p:nvPr>
        </p:nvSpPr>
        <p:spPr>
          <a:xfrm>
            <a:off x="640080" y="325369"/>
            <a:ext cx="4368602" cy="1956841"/>
          </a:xfrm>
        </p:spPr>
        <p:txBody>
          <a:bodyPr anchor="b">
            <a:normAutofit/>
          </a:bodyPr>
          <a:lstStyle/>
          <a:p>
            <a:r>
              <a:rPr lang="en-US" sz="5400"/>
              <a:t>Highlands School District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587C06-860C-45AD-9125-42BC37CC3042}"/>
              </a:ext>
            </a:extLst>
          </p:cNvPr>
          <p:cNvSpPr>
            <a:spLocks noGrp="1"/>
          </p:cNvSpPr>
          <p:nvPr>
            <p:ph idx="1"/>
          </p:nvPr>
        </p:nvSpPr>
        <p:spPr>
          <a:xfrm>
            <a:off x="640080" y="2872899"/>
            <a:ext cx="4243589" cy="3320668"/>
          </a:xfrm>
        </p:spPr>
        <p:txBody>
          <a:bodyPr>
            <a:normAutofit/>
          </a:bodyPr>
          <a:lstStyle/>
          <a:p>
            <a:pPr marL="0" indent="0">
              <a:buNone/>
            </a:pPr>
            <a:r>
              <a:rPr lang="en-US" sz="2200" dirty="0"/>
              <a:t>Standards-Aligned Reporting of Student Progress</a:t>
            </a:r>
          </a:p>
          <a:p>
            <a:endParaRPr lang="en-US" sz="2200" dirty="0"/>
          </a:p>
        </p:txBody>
      </p:sp>
      <p:pic>
        <p:nvPicPr>
          <p:cNvPr id="5" name="Picture 4" descr="A person holding a piece of paper&#10;&#10;Description automatically generated">
            <a:extLst>
              <a:ext uri="{FF2B5EF4-FFF2-40B4-BE49-F238E27FC236}">
                <a16:creationId xmlns:a16="http://schemas.microsoft.com/office/drawing/2014/main" id="{0A0E78FC-4FA7-4A43-86D8-A7DE1E0722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5035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A1626-49A8-46C6-AF8B-EC5FCA143A02}"/>
              </a:ext>
            </a:extLst>
          </p:cNvPr>
          <p:cNvSpPr>
            <a:spLocks noGrp="1"/>
          </p:cNvSpPr>
          <p:nvPr>
            <p:ph type="title"/>
          </p:nvPr>
        </p:nvSpPr>
        <p:spPr>
          <a:xfrm>
            <a:off x="572493" y="238539"/>
            <a:ext cx="11047013" cy="1434415"/>
          </a:xfrm>
        </p:spPr>
        <p:txBody>
          <a:bodyPr anchor="b">
            <a:normAutofit/>
          </a:bodyPr>
          <a:lstStyle/>
          <a:p>
            <a:r>
              <a:rPr lang="en-US" sz="5400"/>
              <a:t>What will this look like?</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http://www.nwaging.org/pics/clipart-pencil-checklist.gif">
            <a:extLst>
              <a:ext uri="{FF2B5EF4-FFF2-40B4-BE49-F238E27FC236}">
                <a16:creationId xmlns:a16="http://schemas.microsoft.com/office/drawing/2014/main" id="{C19B1A19-6C7C-4541-B569-CF7139B9B6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472" b="-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43CF31C-55B2-45E1-A6E2-83FB28E8E12E}"/>
              </a:ext>
            </a:extLst>
          </p:cNvPr>
          <p:cNvSpPr>
            <a:spLocks noGrp="1"/>
          </p:cNvSpPr>
          <p:nvPr>
            <p:ph idx="1"/>
          </p:nvPr>
        </p:nvSpPr>
        <p:spPr>
          <a:xfrm>
            <a:off x="4905955" y="2071316"/>
            <a:ext cx="6713552" cy="4114800"/>
          </a:xfrm>
        </p:spPr>
        <p:txBody>
          <a:bodyPr anchor="t">
            <a:normAutofit/>
          </a:bodyPr>
          <a:lstStyle/>
          <a:p>
            <a:r>
              <a:rPr lang="en-US" sz="2200" dirty="0"/>
              <a:t>At the end of every unit in Math and ELA, there will be a common assessment given to students.   We will use the results of the common assessment to confirm students’ level of understanding and evaluate students’ progress toward grade level-standards.  </a:t>
            </a:r>
          </a:p>
          <a:p>
            <a:endParaRPr lang="en-US" sz="2200" dirty="0"/>
          </a:p>
          <a:p>
            <a:r>
              <a:rPr lang="en-US" sz="2200" dirty="0"/>
              <a:t>Parents will receive both the traditional report card and a standards aligned report for the standards taught during that marking period.</a:t>
            </a:r>
          </a:p>
        </p:txBody>
      </p:sp>
    </p:spTree>
    <p:extLst>
      <p:ext uri="{BB962C8B-B14F-4D97-AF65-F5344CB8AC3E}">
        <p14:creationId xmlns:p14="http://schemas.microsoft.com/office/powerpoint/2010/main" val="267072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22BB224-2E78-4D0A-8A29-BA3158FCF812}"/>
              </a:ext>
            </a:extLst>
          </p:cNvPr>
          <p:cNvSpPr>
            <a:spLocks noGrp="1"/>
          </p:cNvSpPr>
          <p:nvPr>
            <p:ph type="title"/>
          </p:nvPr>
        </p:nvSpPr>
        <p:spPr>
          <a:xfrm>
            <a:off x="566382" y="456345"/>
            <a:ext cx="3111690" cy="3556097"/>
          </a:xfrm>
        </p:spPr>
        <p:txBody>
          <a:bodyPr vert="horz" lIns="91440" tIns="45720" rIns="91440" bIns="45720" rtlCol="0" anchor="b">
            <a:normAutofit/>
          </a:bodyPr>
          <a:lstStyle/>
          <a:p>
            <a:pPr algn="r"/>
            <a:r>
              <a:rPr lang="en-US" sz="4000">
                <a:solidFill>
                  <a:srgbClr val="FFFFFF"/>
                </a:solidFill>
              </a:rPr>
              <a:t>Performance Level Rubrics and Student Tracking Sheets</a:t>
            </a:r>
          </a:p>
        </p:txBody>
      </p:sp>
      <p:sp>
        <p:nvSpPr>
          <p:cNvPr id="3" name="TextBox 2">
            <a:extLst>
              <a:ext uri="{FF2B5EF4-FFF2-40B4-BE49-F238E27FC236}">
                <a16:creationId xmlns:a16="http://schemas.microsoft.com/office/drawing/2014/main" id="{D3D1B8CD-EAB7-4B04-81CB-23E3EA6D58FA}"/>
              </a:ext>
            </a:extLst>
          </p:cNvPr>
          <p:cNvSpPr txBox="1"/>
          <p:nvPr/>
        </p:nvSpPr>
        <p:spPr>
          <a:xfrm>
            <a:off x="5373833" y="524451"/>
            <a:ext cx="1702455" cy="3021638"/>
          </a:xfrm>
          <a:prstGeom prst="rect">
            <a:avLst/>
          </a:prstGeom>
        </p:spPr>
        <p:txBody>
          <a:bodyPr vert="horz" lIns="91440" tIns="45720" rIns="91440" bIns="45720" rtlCol="0" anchor="ctr">
            <a:normAutofit/>
          </a:bodyPr>
          <a:lstStyle/>
          <a:p>
            <a:pPr>
              <a:lnSpc>
                <a:spcPct val="90000"/>
              </a:lnSpc>
              <a:spcAft>
                <a:spcPts val="600"/>
              </a:spcAft>
            </a:pPr>
            <a:r>
              <a:rPr lang="en-US" sz="2000" dirty="0"/>
              <a:t>Describe what student performance looks like at each of the performance levels for each subskill.</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F7368C6A-00C5-468B-87BE-6B050AD794E4}"/>
              </a:ext>
            </a:extLst>
          </p:cNvPr>
          <p:cNvPicPr>
            <a:picLocks noChangeAspect="1"/>
          </p:cNvPicPr>
          <p:nvPr/>
        </p:nvPicPr>
        <p:blipFill>
          <a:blip r:embed="rId2"/>
          <a:stretch>
            <a:fillRect/>
          </a:stretch>
        </p:blipFill>
        <p:spPr>
          <a:xfrm>
            <a:off x="4873083" y="4720757"/>
            <a:ext cx="6586301" cy="1679506"/>
          </a:xfrm>
          <a:prstGeom prst="rect">
            <a:avLst/>
          </a:prstGeom>
        </p:spPr>
      </p:pic>
      <p:pic>
        <p:nvPicPr>
          <p:cNvPr id="5" name="Content Placeholder 4">
            <a:extLst>
              <a:ext uri="{FF2B5EF4-FFF2-40B4-BE49-F238E27FC236}">
                <a16:creationId xmlns:a16="http://schemas.microsoft.com/office/drawing/2014/main" id="{5D39CE8D-BDC1-4BC9-B7F5-B30B442AA936}"/>
              </a:ext>
            </a:extLst>
          </p:cNvPr>
          <p:cNvPicPr>
            <a:picLocks noGrp="1" noChangeAspect="1"/>
          </p:cNvPicPr>
          <p:nvPr>
            <p:ph idx="1"/>
          </p:nvPr>
        </p:nvPicPr>
        <p:blipFill>
          <a:blip r:embed="rId3"/>
          <a:stretch>
            <a:fillRect/>
          </a:stretch>
        </p:blipFill>
        <p:spPr>
          <a:xfrm>
            <a:off x="7493913" y="498143"/>
            <a:ext cx="4455133" cy="2773321"/>
          </a:xfrm>
          <a:prstGeom prst="rect">
            <a:avLst/>
          </a:prstGeom>
        </p:spPr>
      </p:pic>
      <p:pic>
        <p:nvPicPr>
          <p:cNvPr id="11" name="Picture 10">
            <a:extLst>
              <a:ext uri="{FF2B5EF4-FFF2-40B4-BE49-F238E27FC236}">
                <a16:creationId xmlns:a16="http://schemas.microsoft.com/office/drawing/2014/main" id="{1DE2643D-90BE-4CBF-B614-43F6040D7D70}"/>
              </a:ext>
            </a:extLst>
          </p:cNvPr>
          <p:cNvPicPr>
            <a:picLocks noChangeAspect="1"/>
          </p:cNvPicPr>
          <p:nvPr/>
        </p:nvPicPr>
        <p:blipFill>
          <a:blip r:embed="rId4"/>
          <a:stretch>
            <a:fillRect/>
          </a:stretch>
        </p:blipFill>
        <p:spPr>
          <a:xfrm>
            <a:off x="4823587" y="2688725"/>
            <a:ext cx="7125459" cy="1193512"/>
          </a:xfrm>
          <a:prstGeom prst="rect">
            <a:avLst/>
          </a:prstGeom>
        </p:spPr>
      </p:pic>
      <p:sp>
        <p:nvSpPr>
          <p:cNvPr id="7" name="TextBox 6">
            <a:extLst>
              <a:ext uri="{FF2B5EF4-FFF2-40B4-BE49-F238E27FC236}">
                <a16:creationId xmlns:a16="http://schemas.microsoft.com/office/drawing/2014/main" id="{CB3D60C9-2C4F-4018-96EC-371F9D769A47}"/>
              </a:ext>
            </a:extLst>
          </p:cNvPr>
          <p:cNvSpPr txBox="1"/>
          <p:nvPr/>
        </p:nvSpPr>
        <p:spPr>
          <a:xfrm>
            <a:off x="5538985" y="3978331"/>
            <a:ext cx="5151864" cy="646331"/>
          </a:xfrm>
          <a:prstGeom prst="rect">
            <a:avLst/>
          </a:prstGeom>
          <a:noFill/>
        </p:spPr>
        <p:txBody>
          <a:bodyPr wrap="square" rtlCol="0">
            <a:spAutoFit/>
          </a:bodyPr>
          <a:lstStyle/>
          <a:p>
            <a:r>
              <a:rPr lang="en-US" dirty="0"/>
              <a:t>Will be used to determine the final evaluation of students’ understanding of the standards.</a:t>
            </a:r>
          </a:p>
        </p:txBody>
      </p:sp>
    </p:spTree>
    <p:extLst>
      <p:ext uri="{BB962C8B-B14F-4D97-AF65-F5344CB8AC3E}">
        <p14:creationId xmlns:p14="http://schemas.microsoft.com/office/powerpoint/2010/main" val="742230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hands holding light bulbs and question marks&#10;&#10;Description automatically generated">
            <a:extLst>
              <a:ext uri="{FF2B5EF4-FFF2-40B4-BE49-F238E27FC236}">
                <a16:creationId xmlns:a16="http://schemas.microsoft.com/office/drawing/2014/main" id="{4E443AC2-83D7-4A65-8B4D-7D6710AC019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1D10F4-2B96-461E-BFE5-E258C4F9AD6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 or COMMENTS?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4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98E4EC5-DC6F-4C11-B4E9-452500C1C388}"/>
              </a:ext>
            </a:extLst>
          </p:cNvPr>
          <p:cNvSpPr>
            <a:spLocks noGrp="1" noChangeArrowheads="1"/>
          </p:cNvSpPr>
          <p:nvPr>
            <p:ph type="title"/>
          </p:nvPr>
        </p:nvSpPr>
        <p:spPr>
          <a:xfrm>
            <a:off x="897157" y="470340"/>
            <a:ext cx="10173010" cy="1554480"/>
          </a:xfrm>
        </p:spPr>
        <p:txBody>
          <a:bodyPr anchor="ctr">
            <a:normAutofit/>
          </a:bodyPr>
          <a:lstStyle/>
          <a:p>
            <a:pPr eaLnBrk="1" hangingPunct="1"/>
            <a:r>
              <a:rPr lang="en-US" altLang="en-US" sz="4200" dirty="0"/>
              <a:t>Highlands School District</a:t>
            </a:r>
            <a:br>
              <a:rPr lang="en-US" altLang="en-US" sz="4200" dirty="0"/>
            </a:br>
            <a:r>
              <a:rPr lang="en-US" altLang="en-US" sz="4200" dirty="0"/>
              <a:t>Assessment/Grading Philosophy Statement</a:t>
            </a:r>
          </a:p>
        </p:txBody>
      </p:sp>
      <p:graphicFrame>
        <p:nvGraphicFramePr>
          <p:cNvPr id="11269" name="Rectangle 3">
            <a:extLst>
              <a:ext uri="{FF2B5EF4-FFF2-40B4-BE49-F238E27FC236}">
                <a16:creationId xmlns:a16="http://schemas.microsoft.com/office/drawing/2014/main" id="{9920F325-553C-8BE5-CE06-1DA4FF207638}"/>
              </a:ext>
            </a:extLst>
          </p:cNvPr>
          <p:cNvGraphicFramePr>
            <a:graphicFrameLocks noGrp="1"/>
          </p:cNvGraphicFramePr>
          <p:nvPr>
            <p:ph sz="quarter" idx="1"/>
          </p:nvPr>
        </p:nvGraphicFramePr>
        <p:xfrm>
          <a:off x="904602" y="2694507"/>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21DF-70E1-4F04-AA86-DC9A7D6AAEB7}"/>
              </a:ext>
            </a:extLst>
          </p:cNvPr>
          <p:cNvSpPr>
            <a:spLocks noGrp="1"/>
          </p:cNvSpPr>
          <p:nvPr>
            <p:ph type="title"/>
          </p:nvPr>
        </p:nvSpPr>
        <p:spPr>
          <a:solidFill>
            <a:srgbClr val="FFFF00"/>
          </a:solidFill>
        </p:spPr>
        <p:txBody>
          <a:bodyPr/>
          <a:lstStyle/>
          <a:p>
            <a:pPr algn="ctr"/>
            <a:r>
              <a:rPr lang="en-US" dirty="0"/>
              <a:t>Which is more helpful?</a:t>
            </a:r>
          </a:p>
        </p:txBody>
      </p:sp>
      <p:sp>
        <p:nvSpPr>
          <p:cNvPr id="3" name="Text Placeholder 2">
            <a:extLst>
              <a:ext uri="{FF2B5EF4-FFF2-40B4-BE49-F238E27FC236}">
                <a16:creationId xmlns:a16="http://schemas.microsoft.com/office/drawing/2014/main" id="{CF598F1F-84C4-438E-9EF5-9B817EBC2283}"/>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CF06FEEF-E89D-4AB2-8104-E6AF7C61E1B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C22E03F0-6956-470F-ADE8-3D403DD03AA3}"/>
              </a:ext>
            </a:extLst>
          </p:cNvPr>
          <p:cNvSpPr>
            <a:spLocks noGrp="1"/>
          </p:cNvSpPr>
          <p:nvPr>
            <p:ph sz="quarter" idx="4"/>
          </p:nvPr>
        </p:nvSpPr>
        <p:spPr/>
        <p:txBody>
          <a:bodyPr/>
          <a:lstStyle/>
          <a:p>
            <a:endParaRPr lang="en-US"/>
          </a:p>
        </p:txBody>
      </p:sp>
      <p:pic>
        <p:nvPicPr>
          <p:cNvPr id="7" name="Content Placeholder 6">
            <a:extLst>
              <a:ext uri="{FF2B5EF4-FFF2-40B4-BE49-F238E27FC236}">
                <a16:creationId xmlns:a16="http://schemas.microsoft.com/office/drawing/2014/main" id="{FF9A4B87-7078-4EDE-B300-0F7458C54AD5}"/>
              </a:ext>
            </a:extLst>
          </p:cNvPr>
          <p:cNvPicPr>
            <a:picLocks noGrp="1" noChangeAspect="1"/>
          </p:cNvPicPr>
          <p:nvPr>
            <p:ph sz="half" idx="2"/>
          </p:nvPr>
        </p:nvPicPr>
        <p:blipFill>
          <a:blip r:embed="rId2"/>
          <a:stretch>
            <a:fillRect/>
          </a:stretch>
        </p:blipFill>
        <p:spPr>
          <a:xfrm>
            <a:off x="1189638" y="1690688"/>
            <a:ext cx="9790500" cy="4088054"/>
          </a:xfrm>
          <a:prstGeom prst="rect">
            <a:avLst/>
          </a:prstGeom>
        </p:spPr>
      </p:pic>
    </p:spTree>
    <p:extLst>
      <p:ext uri="{BB962C8B-B14F-4D97-AF65-F5344CB8AC3E}">
        <p14:creationId xmlns:p14="http://schemas.microsoft.com/office/powerpoint/2010/main" val="3304112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6147" descr="Person handing over keys">
            <a:extLst>
              <a:ext uri="{FF2B5EF4-FFF2-40B4-BE49-F238E27FC236}">
                <a16:creationId xmlns:a16="http://schemas.microsoft.com/office/drawing/2014/main" id="{E39DCC65-5CB1-027B-DF0A-6D2193CA1530}"/>
              </a:ext>
            </a:extLst>
          </p:cNvPr>
          <p:cNvPicPr>
            <a:picLocks noChangeAspect="1"/>
          </p:cNvPicPr>
          <p:nvPr/>
        </p:nvPicPr>
        <p:blipFill rotWithShape="1">
          <a:blip r:embed="rId2"/>
          <a:srcRect t="13082" b="2648"/>
          <a:stretch/>
        </p:blipFill>
        <p:spPr>
          <a:xfrm>
            <a:off x="3" y="-22"/>
            <a:ext cx="12191997" cy="6858022"/>
          </a:xfrm>
          <a:prstGeom prst="rect">
            <a:avLst/>
          </a:prstGeom>
        </p:spPr>
      </p:pic>
      <p:sp>
        <p:nvSpPr>
          <p:cNvPr id="6146" name="Title 1">
            <a:extLst>
              <a:ext uri="{FF2B5EF4-FFF2-40B4-BE49-F238E27FC236}">
                <a16:creationId xmlns:a16="http://schemas.microsoft.com/office/drawing/2014/main" id="{C26543D0-B2C5-4491-ACEA-1337D7A9603C}"/>
              </a:ext>
            </a:extLst>
          </p:cNvPr>
          <p:cNvSpPr>
            <a:spLocks noGrp="1"/>
          </p:cNvSpPr>
          <p:nvPr>
            <p:ph type="ctrTitle"/>
          </p:nvPr>
        </p:nvSpPr>
        <p:spPr>
          <a:xfrm>
            <a:off x="6096006" y="728897"/>
            <a:ext cx="5452529" cy="3728614"/>
          </a:xfrm>
        </p:spPr>
        <p:txBody>
          <a:bodyPr vert="horz" lIns="91440" tIns="45720" rIns="91440" bIns="45720" rtlCol="0" anchor="t">
            <a:normAutofit/>
          </a:bodyPr>
          <a:lstStyle/>
          <a:p>
            <a:pPr algn="r"/>
            <a:r>
              <a:rPr lang="en-US" altLang="en-US" sz="5200">
                <a:solidFill>
                  <a:srgbClr val="FFFFFF"/>
                </a:solidFill>
              </a:rPr>
              <a:t>What are the key differences between traditional and standards-based reporting?</a:t>
            </a:r>
            <a:endParaRPr lang="en-US" altLang="en-US" sz="5200" b="1">
              <a:solidFill>
                <a:srgbClr val="FFFFFF"/>
              </a:solidFill>
            </a:endParaRPr>
          </a:p>
        </p:txBody>
      </p:sp>
    </p:spTree>
    <p:extLst>
      <p:ext uri="{BB962C8B-B14F-4D97-AF65-F5344CB8AC3E}">
        <p14:creationId xmlns:p14="http://schemas.microsoft.com/office/powerpoint/2010/main" val="52402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CF59B-4457-470C-95E7-BAAFC729BA1D}"/>
              </a:ext>
            </a:extLst>
          </p:cNvPr>
          <p:cNvSpPr>
            <a:spLocks noGrp="1"/>
          </p:cNvSpPr>
          <p:nvPr>
            <p:ph type="body" idx="1"/>
          </p:nvPr>
        </p:nvSpPr>
        <p:spPr>
          <a:xfrm>
            <a:off x="680397" y="506704"/>
            <a:ext cx="8818710" cy="823912"/>
          </a:xfrm>
          <a:solidFill>
            <a:srgbClr val="FFFF00"/>
          </a:solidFill>
        </p:spPr>
        <p:txBody>
          <a:bodyPr>
            <a:normAutofit fontScale="70000" lnSpcReduction="20000"/>
          </a:bodyPr>
          <a:lstStyle/>
          <a:p>
            <a:r>
              <a:rPr lang="en-US" altLang="en-US" sz="3200" dirty="0"/>
              <a:t>#1 – On standards-based report cards the specific learning target(s) is listed rather than the subject area.</a:t>
            </a:r>
            <a:br>
              <a:rPr lang="en-US" altLang="en-US" sz="2400" dirty="0"/>
            </a:br>
            <a:endParaRPr lang="en-US" dirty="0"/>
          </a:p>
        </p:txBody>
      </p:sp>
      <p:sp>
        <p:nvSpPr>
          <p:cNvPr id="11267" name="Rectangle 3">
            <a:extLst>
              <a:ext uri="{FF2B5EF4-FFF2-40B4-BE49-F238E27FC236}">
                <a16:creationId xmlns:a16="http://schemas.microsoft.com/office/drawing/2014/main" id="{7E455B44-A87A-436D-8825-CBA040DF322B}"/>
              </a:ext>
            </a:extLst>
          </p:cNvPr>
          <p:cNvSpPr>
            <a:spLocks noGrp="1" noChangeArrowheads="1"/>
          </p:cNvSpPr>
          <p:nvPr>
            <p:ph sz="half" idx="2"/>
          </p:nvPr>
        </p:nvSpPr>
        <p:spPr>
          <a:xfrm>
            <a:off x="537784" y="1330615"/>
            <a:ext cx="5157787" cy="5212797"/>
          </a:xfrm>
        </p:spPr>
        <p:txBody>
          <a:bodyPr anchor="ctr">
            <a:normAutofit/>
          </a:bodyPr>
          <a:lstStyle/>
          <a:p>
            <a:pPr marL="0" indent="0">
              <a:spcBef>
                <a:spcPts val="580"/>
              </a:spcBef>
              <a:buNone/>
              <a:defRPr/>
            </a:pPr>
            <a:r>
              <a:rPr lang="en-US" b="1" dirty="0"/>
              <a:t>Traditional report card:</a:t>
            </a:r>
          </a:p>
          <a:p>
            <a:pPr lvl="1">
              <a:spcBef>
                <a:spcPts val="580"/>
              </a:spcBef>
              <a:buFont typeface="Wingdings" panose="05000000000000000000" pitchFamily="2" charset="2"/>
              <a:buChar char="q"/>
              <a:defRPr/>
            </a:pPr>
            <a:r>
              <a:rPr lang="en-US" dirty="0"/>
              <a:t> </a:t>
            </a:r>
            <a:r>
              <a:rPr lang="en-US" i="1" dirty="0"/>
              <a:t>Math </a:t>
            </a:r>
          </a:p>
          <a:p>
            <a:pPr lvl="1">
              <a:spcBef>
                <a:spcPts val="580"/>
              </a:spcBef>
              <a:buFont typeface="Wingdings" panose="05000000000000000000" pitchFamily="2" charset="2"/>
              <a:buChar char="q"/>
              <a:defRPr/>
            </a:pPr>
            <a:r>
              <a:rPr lang="en-US" i="1" dirty="0"/>
              <a:t>Reading </a:t>
            </a:r>
          </a:p>
          <a:p>
            <a:pPr lvl="1">
              <a:spcBef>
                <a:spcPts val="580"/>
              </a:spcBef>
              <a:buFont typeface="Wingdings" panose="05000000000000000000" pitchFamily="2" charset="2"/>
              <a:buChar char="q"/>
              <a:defRPr/>
            </a:pPr>
            <a:r>
              <a:rPr lang="en-US" i="1" dirty="0"/>
              <a:t>Science</a:t>
            </a:r>
          </a:p>
          <a:p>
            <a:pPr lvl="1">
              <a:spcBef>
                <a:spcPts val="580"/>
              </a:spcBef>
              <a:buFont typeface="Wingdings" panose="05000000000000000000" pitchFamily="2" charset="2"/>
              <a:buChar char="q"/>
              <a:defRPr/>
            </a:pPr>
            <a:r>
              <a:rPr lang="en-US" i="1" dirty="0"/>
              <a:t>Social Studies</a:t>
            </a:r>
          </a:p>
          <a:p>
            <a:pPr marL="0" indent="0">
              <a:spcBef>
                <a:spcPts val="580"/>
              </a:spcBef>
              <a:buNone/>
              <a:defRPr/>
            </a:pPr>
            <a:endParaRPr lang="en-US" sz="2200" dirty="0"/>
          </a:p>
          <a:p>
            <a:pPr marL="274320" indent="-274320">
              <a:spcBef>
                <a:spcPts val="580"/>
              </a:spcBef>
              <a:buNone/>
              <a:defRPr/>
            </a:pPr>
            <a:r>
              <a:rPr lang="en-US" sz="1900" dirty="0">
                <a:latin typeface="+mj-lt"/>
              </a:rPr>
              <a:t>.  </a:t>
            </a:r>
          </a:p>
        </p:txBody>
      </p:sp>
      <p:pic>
        <p:nvPicPr>
          <p:cNvPr id="7" name="Picture 7" descr="http://t1.gstatic.com/images?q=tbn:28_tWHgSYQMuhM:http://www.thegreatlifeguide.com/sites/panglin/_files/Image/iStock_000005300618XSmall%2520-%2520target.JPG">
            <a:hlinkClick r:id="rId2"/>
            <a:extLst>
              <a:ext uri="{FF2B5EF4-FFF2-40B4-BE49-F238E27FC236}">
                <a16:creationId xmlns:a16="http://schemas.microsoft.com/office/drawing/2014/main" id="{467002DC-A630-4636-854A-E08198DBDA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41526" y="461210"/>
            <a:ext cx="1912690" cy="17388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a:extLst>
              <a:ext uri="{FF2B5EF4-FFF2-40B4-BE49-F238E27FC236}">
                <a16:creationId xmlns:a16="http://schemas.microsoft.com/office/drawing/2014/main" id="{62B7A7A7-4F85-4298-9BEA-F413E38F925C}"/>
              </a:ext>
            </a:extLst>
          </p:cNvPr>
          <p:cNvSpPr>
            <a:spLocks noGrp="1"/>
          </p:cNvSpPr>
          <p:nvPr>
            <p:ph sz="quarter" idx="4"/>
          </p:nvPr>
        </p:nvSpPr>
        <p:spPr>
          <a:xfrm>
            <a:off x="4989250" y="2505075"/>
            <a:ext cx="6366138" cy="3684588"/>
          </a:xfrm>
        </p:spPr>
        <p:txBody>
          <a:bodyPr>
            <a:normAutofit/>
          </a:bodyPr>
          <a:lstStyle/>
          <a:p>
            <a:pPr marL="0" indent="0">
              <a:spcBef>
                <a:spcPts val="580"/>
              </a:spcBef>
              <a:buNone/>
              <a:defRPr/>
            </a:pPr>
            <a:r>
              <a:rPr lang="en-US" sz="2800" b="1" dirty="0"/>
              <a:t>Standards based reporting:</a:t>
            </a:r>
          </a:p>
          <a:p>
            <a:pPr>
              <a:spcBef>
                <a:spcPts val="580"/>
              </a:spcBef>
              <a:buFont typeface="Wingdings" panose="05000000000000000000" pitchFamily="2" charset="2"/>
              <a:buChar char="Ø"/>
              <a:defRPr/>
            </a:pPr>
            <a:r>
              <a:rPr lang="en-US" sz="2400" i="1" dirty="0"/>
              <a:t>Reads and records time to the half-hour.</a:t>
            </a:r>
          </a:p>
          <a:p>
            <a:pPr>
              <a:spcBef>
                <a:spcPts val="580"/>
              </a:spcBef>
              <a:buFont typeface="Wingdings" panose="05000000000000000000" pitchFamily="2" charset="2"/>
              <a:buChar char="Ø"/>
              <a:defRPr/>
            </a:pPr>
            <a:r>
              <a:rPr lang="en-US" sz="2400" i="1" dirty="0"/>
              <a:t>Adds and subtracts 3-digit numbers.</a:t>
            </a:r>
          </a:p>
          <a:p>
            <a:pPr>
              <a:spcBef>
                <a:spcPts val="580"/>
              </a:spcBef>
              <a:buFont typeface="Wingdings" panose="05000000000000000000" pitchFamily="2" charset="2"/>
              <a:buChar char="Ø"/>
              <a:defRPr/>
            </a:pPr>
            <a:r>
              <a:rPr lang="en-US" sz="2400" i="1" dirty="0"/>
              <a:t>Identifies the character and setting in a story.  </a:t>
            </a:r>
          </a:p>
          <a:p>
            <a:pPr>
              <a:spcBef>
                <a:spcPts val="580"/>
              </a:spcBef>
              <a:buFont typeface="Wingdings" panose="05000000000000000000" pitchFamily="2" charset="2"/>
              <a:buChar char="Ø"/>
              <a:defRPr/>
            </a:pPr>
            <a:r>
              <a:rPr lang="en-US" sz="2400" i="1" dirty="0"/>
              <a:t>Reads with correct phrasing, and expression at a rate of at least 71 words per minute.  </a:t>
            </a:r>
          </a:p>
          <a:p>
            <a:pPr marL="0" indent="0">
              <a:buNone/>
            </a:pPr>
            <a:endParaRPr lang="en-US" dirty="0"/>
          </a:p>
        </p:txBody>
      </p:sp>
    </p:spTree>
    <p:extLst>
      <p:ext uri="{BB962C8B-B14F-4D97-AF65-F5344CB8AC3E}">
        <p14:creationId xmlns:p14="http://schemas.microsoft.com/office/powerpoint/2010/main" val="162761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A3ED45-9FB5-437F-8AD6-CB313092AEE7}"/>
              </a:ext>
            </a:extLst>
          </p:cNvPr>
          <p:cNvSpPr>
            <a:spLocks noGrp="1"/>
          </p:cNvSpPr>
          <p:nvPr>
            <p:ph type="body" idx="1"/>
          </p:nvPr>
        </p:nvSpPr>
        <p:spPr>
          <a:xfrm>
            <a:off x="182971" y="483779"/>
            <a:ext cx="11313612" cy="1131523"/>
          </a:xfrm>
          <a:solidFill>
            <a:srgbClr val="FFFF00"/>
          </a:solidFill>
        </p:spPr>
        <p:txBody>
          <a:bodyPr>
            <a:normAutofit fontScale="40000" lnSpcReduction="20000"/>
          </a:bodyPr>
          <a:lstStyle/>
          <a:p>
            <a:pPr defTabSz="987552">
              <a:spcAft>
                <a:spcPts val="600"/>
              </a:spcAft>
            </a:pPr>
            <a:endParaRPr lang="en-US" altLang="en-US" sz="5500" kern="1200" dirty="0">
              <a:latin typeface="+mn-lt"/>
              <a:ea typeface="+mn-ea"/>
              <a:cs typeface="+mn-cs"/>
            </a:endParaRPr>
          </a:p>
          <a:p>
            <a:pPr defTabSz="987552">
              <a:spcAft>
                <a:spcPts val="600"/>
              </a:spcAft>
            </a:pPr>
            <a:r>
              <a:rPr lang="en-US" altLang="en-US" sz="5500" kern="1200" dirty="0">
                <a:latin typeface="+mn-lt"/>
                <a:ea typeface="+mn-ea"/>
                <a:cs typeface="+mn-cs"/>
              </a:rPr>
              <a:t># </a:t>
            </a:r>
            <a:r>
              <a:rPr lang="en-US" altLang="en-US" sz="5500" dirty="0"/>
              <a:t>2</a:t>
            </a:r>
            <a:r>
              <a:rPr lang="en-US" altLang="en-US" sz="5500" kern="1200" dirty="0">
                <a:latin typeface="+mn-lt"/>
                <a:ea typeface="+mn-ea"/>
                <a:cs typeface="+mn-cs"/>
              </a:rPr>
              <a:t>:  Traditionally, progress is reported with letters or percentages. </a:t>
            </a:r>
            <a:r>
              <a:rPr lang="en-US" altLang="en-US" sz="5500" dirty="0"/>
              <a:t>O</a:t>
            </a:r>
            <a:r>
              <a:rPr lang="en-US" altLang="en-US" sz="5500" kern="1200" dirty="0">
                <a:latin typeface="+mn-lt"/>
                <a:ea typeface="+mn-ea"/>
                <a:cs typeface="+mn-cs"/>
              </a:rPr>
              <a:t>n a standards- based report card, progress is reported on level of mastery toward benchmarks.</a:t>
            </a:r>
          </a:p>
          <a:p>
            <a:endParaRPr lang="en-US" dirty="0"/>
          </a:p>
        </p:txBody>
      </p:sp>
      <p:sp>
        <p:nvSpPr>
          <p:cNvPr id="4" name="Content Placeholder 3">
            <a:extLst>
              <a:ext uri="{FF2B5EF4-FFF2-40B4-BE49-F238E27FC236}">
                <a16:creationId xmlns:a16="http://schemas.microsoft.com/office/drawing/2014/main" id="{B1461D13-FFA0-45E1-8F62-B3FC00D69E03}"/>
              </a:ext>
            </a:extLst>
          </p:cNvPr>
          <p:cNvSpPr>
            <a:spLocks noGrp="1"/>
          </p:cNvSpPr>
          <p:nvPr>
            <p:ph sz="half" idx="2"/>
          </p:nvPr>
        </p:nvSpPr>
        <p:spPr>
          <a:xfrm>
            <a:off x="208372" y="1385934"/>
            <a:ext cx="5157787" cy="3684588"/>
          </a:xfrm>
        </p:spPr>
        <p:txBody>
          <a:bodyPr>
            <a:normAutofit/>
          </a:bodyPr>
          <a:lstStyle/>
          <a:p>
            <a:pPr defTabSz="987552">
              <a:spcBef>
                <a:spcPts val="626"/>
              </a:spcBef>
              <a:defRPr/>
            </a:pPr>
            <a:endParaRPr lang="en-US" sz="2400" kern="1200" dirty="0">
              <a:latin typeface="+mn-lt"/>
              <a:ea typeface="+mn-ea"/>
              <a:cs typeface="+mn-cs"/>
            </a:endParaRPr>
          </a:p>
          <a:p>
            <a:pPr defTabSz="987552">
              <a:spcBef>
                <a:spcPts val="626"/>
              </a:spcBef>
              <a:defRPr/>
            </a:pPr>
            <a:endParaRPr lang="en-US" sz="2400" dirty="0"/>
          </a:p>
          <a:p>
            <a:pPr defTabSz="987552">
              <a:spcBef>
                <a:spcPts val="626"/>
              </a:spcBef>
              <a:defRPr/>
            </a:pPr>
            <a:r>
              <a:rPr lang="en-US" sz="2400" kern="1200" dirty="0">
                <a:latin typeface="+mn-lt"/>
                <a:ea typeface="+mn-ea"/>
                <a:cs typeface="+mn-cs"/>
              </a:rPr>
              <a:t>Traditional report card:</a:t>
            </a:r>
          </a:p>
          <a:p>
            <a:pPr marL="0" indent="0" defTabSz="987552">
              <a:spcBef>
                <a:spcPts val="626"/>
              </a:spcBef>
              <a:buNone/>
              <a:defRPr/>
            </a:pPr>
            <a:r>
              <a:rPr lang="en-US" sz="2800" kern="1200" dirty="0">
                <a:latin typeface="+mn-lt"/>
                <a:ea typeface="+mn-ea"/>
                <a:cs typeface="+mn-cs"/>
              </a:rPr>
              <a:t>      	</a:t>
            </a:r>
            <a:r>
              <a:rPr lang="en-US" sz="2400" i="1" kern="1200" dirty="0">
                <a:latin typeface="+mn-lt"/>
                <a:ea typeface="+mn-ea"/>
                <a:cs typeface="+mn-cs"/>
              </a:rPr>
              <a:t>A or 96%</a:t>
            </a:r>
          </a:p>
          <a:p>
            <a:pPr marL="0" indent="0" defTabSz="987552">
              <a:spcBef>
                <a:spcPts val="626"/>
              </a:spcBef>
              <a:buNone/>
              <a:defRPr/>
            </a:pPr>
            <a:r>
              <a:rPr lang="en-US" sz="2400" i="1" dirty="0"/>
              <a:t>	</a:t>
            </a:r>
            <a:r>
              <a:rPr lang="en-US" sz="2400" i="1" kern="1200" dirty="0">
                <a:latin typeface="+mn-lt"/>
                <a:ea typeface="+mn-ea"/>
                <a:cs typeface="+mn-cs"/>
              </a:rPr>
              <a:t>B or  85%</a:t>
            </a:r>
          </a:p>
          <a:p>
            <a:endParaRPr lang="en-US" dirty="0"/>
          </a:p>
        </p:txBody>
      </p:sp>
      <p:pic>
        <p:nvPicPr>
          <p:cNvPr id="1026" name="Picture 1">
            <a:extLst>
              <a:ext uri="{FF2B5EF4-FFF2-40B4-BE49-F238E27FC236}">
                <a16:creationId xmlns:a16="http://schemas.microsoft.com/office/drawing/2014/main" id="{7DA83B09-B0FC-44EA-BB13-D847F628B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046" y="3989007"/>
            <a:ext cx="3672582" cy="23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96B8A8E-3B2B-40E9-A1F9-8E12930E858B}"/>
              </a:ext>
            </a:extLst>
          </p:cNvPr>
          <p:cNvSpPr txBox="1"/>
          <p:nvPr/>
        </p:nvSpPr>
        <p:spPr>
          <a:xfrm>
            <a:off x="6600885" y="4438146"/>
            <a:ext cx="1381186" cy="1200329"/>
          </a:xfrm>
          <a:prstGeom prst="rect">
            <a:avLst/>
          </a:prstGeom>
          <a:solidFill>
            <a:srgbClr val="FFC000"/>
          </a:solidFill>
        </p:spPr>
        <p:txBody>
          <a:bodyPr wrap="square" rtlCol="0">
            <a:spAutoFit/>
          </a:bodyPr>
          <a:lstStyle/>
          <a:p>
            <a:r>
              <a:rPr lang="en-US" dirty="0"/>
              <a:t>Highlands Performance Level Descriptors</a:t>
            </a:r>
          </a:p>
        </p:txBody>
      </p:sp>
      <p:sp>
        <p:nvSpPr>
          <p:cNvPr id="14" name="TextBox 13">
            <a:extLst>
              <a:ext uri="{FF2B5EF4-FFF2-40B4-BE49-F238E27FC236}">
                <a16:creationId xmlns:a16="http://schemas.microsoft.com/office/drawing/2014/main" id="{288A976F-705C-40AB-8C31-A6CCA1B82C35}"/>
              </a:ext>
            </a:extLst>
          </p:cNvPr>
          <p:cNvSpPr txBox="1"/>
          <p:nvPr/>
        </p:nvSpPr>
        <p:spPr>
          <a:xfrm>
            <a:off x="6600885" y="1935332"/>
            <a:ext cx="5028863" cy="2092881"/>
          </a:xfrm>
          <a:prstGeom prst="rect">
            <a:avLst/>
          </a:prstGeom>
          <a:noFill/>
        </p:spPr>
        <p:txBody>
          <a:bodyPr wrap="square" rtlCol="0">
            <a:spAutoFit/>
          </a:bodyPr>
          <a:lstStyle/>
          <a:p>
            <a:pPr marL="0" indent="0" defTabSz="987552">
              <a:spcBef>
                <a:spcPts val="626"/>
              </a:spcBef>
              <a:buNone/>
              <a:defRPr/>
            </a:pPr>
            <a:r>
              <a:rPr lang="en-US" sz="2000" kern="1200" dirty="0">
                <a:latin typeface="+mn-lt"/>
                <a:ea typeface="+mn-ea"/>
                <a:cs typeface="+mn-cs"/>
              </a:rPr>
              <a:t>Standards- based reporting options:</a:t>
            </a:r>
          </a:p>
          <a:p>
            <a:pPr marL="285750" indent="-285750" defTabSz="987552">
              <a:spcBef>
                <a:spcPts val="626"/>
              </a:spcBef>
              <a:buFont typeface="Arial" panose="020B0604020202020204" pitchFamily="34" charset="0"/>
              <a:buChar char="•"/>
              <a:defRPr/>
            </a:pPr>
            <a:r>
              <a:rPr lang="en-US" sz="1800" i="1" kern="1200" dirty="0">
                <a:latin typeface="+mn-lt"/>
                <a:ea typeface="+mn-ea"/>
                <a:cs typeface="+mn-cs"/>
              </a:rPr>
              <a:t>1,2,3,4 </a:t>
            </a:r>
          </a:p>
          <a:p>
            <a:pPr marL="285750" indent="-285750" defTabSz="987552">
              <a:spcBef>
                <a:spcPts val="626"/>
              </a:spcBef>
              <a:buFont typeface="Arial" panose="020B0604020202020204" pitchFamily="34" charset="0"/>
              <a:buChar char="•"/>
              <a:defRPr/>
            </a:pPr>
            <a:r>
              <a:rPr lang="en-US" sz="1800" i="1" kern="1200" dirty="0">
                <a:latin typeface="+mn-lt"/>
                <a:ea typeface="+mn-ea"/>
                <a:cs typeface="+mn-cs"/>
              </a:rPr>
              <a:t>Advanced, Proficient, Basic, Below Basic </a:t>
            </a:r>
          </a:p>
          <a:p>
            <a:pPr marL="285750" indent="-285750" defTabSz="987552">
              <a:spcBef>
                <a:spcPts val="626"/>
              </a:spcBef>
              <a:buFont typeface="Arial" panose="020B0604020202020204" pitchFamily="34" charset="0"/>
              <a:buChar char="•"/>
              <a:defRPr/>
            </a:pPr>
            <a:r>
              <a:rPr lang="en-US" sz="1800" i="1" kern="1200" dirty="0">
                <a:latin typeface="+mn-lt"/>
                <a:ea typeface="+mn-ea"/>
                <a:cs typeface="+mn-cs"/>
              </a:rPr>
              <a:t>Beginning, Developing, Secure </a:t>
            </a:r>
          </a:p>
          <a:p>
            <a:pPr marL="285750" indent="-285750" defTabSz="987552">
              <a:spcBef>
                <a:spcPts val="626"/>
              </a:spcBef>
              <a:buFont typeface="Arial" panose="020B0604020202020204" pitchFamily="34" charset="0"/>
              <a:buChar char="•"/>
              <a:defRPr/>
            </a:pPr>
            <a:r>
              <a:rPr lang="en-US" sz="1800" i="1" kern="1200" dirty="0">
                <a:latin typeface="+mn-lt"/>
                <a:ea typeface="+mn-ea"/>
                <a:cs typeface="+mn-cs"/>
              </a:rPr>
              <a:t>Exceeds, Meets, Approaches Expectations</a:t>
            </a:r>
          </a:p>
          <a:p>
            <a:endParaRPr lang="en-US" dirty="0"/>
          </a:p>
        </p:txBody>
      </p:sp>
    </p:spTree>
    <p:extLst>
      <p:ext uri="{BB962C8B-B14F-4D97-AF65-F5344CB8AC3E}">
        <p14:creationId xmlns:p14="http://schemas.microsoft.com/office/powerpoint/2010/main" val="266342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BE5-0076-405F-BFFB-94BADDF27D73}"/>
              </a:ext>
            </a:extLst>
          </p:cNvPr>
          <p:cNvSpPr>
            <a:spLocks noGrp="1"/>
          </p:cNvSpPr>
          <p:nvPr>
            <p:ph type="title"/>
          </p:nvPr>
        </p:nvSpPr>
        <p:spPr>
          <a:solidFill>
            <a:srgbClr val="FFFF00"/>
          </a:solidFill>
        </p:spPr>
        <p:txBody>
          <a:bodyPr>
            <a:noAutofit/>
          </a:bodyPr>
          <a:lstStyle/>
          <a:p>
            <a:r>
              <a:rPr lang="en-US" altLang="en-US" sz="2400" dirty="0"/>
              <a:t>#</a:t>
            </a:r>
            <a:r>
              <a:rPr lang="en-US" altLang="en-US" sz="2400" b="1" dirty="0"/>
              <a:t>3  Averaging is not used to find a total score or percentage. Past performance is not held against students if they exhibit evidence of mastery by the end of the learning period.</a:t>
            </a:r>
            <a:br>
              <a:rPr lang="en-US" sz="2400" b="1" dirty="0"/>
            </a:br>
            <a:endParaRPr lang="en-US" sz="2400" b="1" dirty="0"/>
          </a:p>
        </p:txBody>
      </p:sp>
      <p:sp>
        <p:nvSpPr>
          <p:cNvPr id="3" name="Text Placeholder 2">
            <a:extLst>
              <a:ext uri="{FF2B5EF4-FFF2-40B4-BE49-F238E27FC236}">
                <a16:creationId xmlns:a16="http://schemas.microsoft.com/office/drawing/2014/main" id="{C19866D4-15F7-465E-9782-D126BADC122D}"/>
              </a:ext>
            </a:extLst>
          </p:cNvPr>
          <p:cNvSpPr>
            <a:spLocks noGrp="1"/>
          </p:cNvSpPr>
          <p:nvPr>
            <p:ph type="body" idx="1"/>
          </p:nvPr>
        </p:nvSpPr>
        <p:spPr/>
        <p:txBody>
          <a:bodyPr/>
          <a:lstStyle/>
          <a:p>
            <a:r>
              <a:rPr lang="en-US" dirty="0"/>
              <a:t>Traditional Report Card</a:t>
            </a:r>
          </a:p>
        </p:txBody>
      </p:sp>
      <p:sp>
        <p:nvSpPr>
          <p:cNvPr id="5" name="Text Placeholder 4">
            <a:extLst>
              <a:ext uri="{FF2B5EF4-FFF2-40B4-BE49-F238E27FC236}">
                <a16:creationId xmlns:a16="http://schemas.microsoft.com/office/drawing/2014/main" id="{4A80FE48-D2BD-4929-9E78-6D3E17E2F8AC}"/>
              </a:ext>
            </a:extLst>
          </p:cNvPr>
          <p:cNvSpPr>
            <a:spLocks noGrp="1"/>
          </p:cNvSpPr>
          <p:nvPr>
            <p:ph type="body" sz="quarter" idx="3"/>
          </p:nvPr>
        </p:nvSpPr>
        <p:spPr/>
        <p:txBody>
          <a:bodyPr/>
          <a:lstStyle/>
          <a:p>
            <a:r>
              <a:rPr lang="en-US" dirty="0"/>
              <a:t>Standards Aligned Reporting</a:t>
            </a:r>
          </a:p>
        </p:txBody>
      </p:sp>
      <p:sp>
        <p:nvSpPr>
          <p:cNvPr id="6" name="Content Placeholder 5">
            <a:extLst>
              <a:ext uri="{FF2B5EF4-FFF2-40B4-BE49-F238E27FC236}">
                <a16:creationId xmlns:a16="http://schemas.microsoft.com/office/drawing/2014/main" id="{C33AEF11-8A5D-40C9-86EB-4E9603B6D803}"/>
              </a:ext>
            </a:extLst>
          </p:cNvPr>
          <p:cNvSpPr>
            <a:spLocks noGrp="1"/>
          </p:cNvSpPr>
          <p:nvPr>
            <p:ph sz="quarter" idx="4"/>
          </p:nvPr>
        </p:nvSpPr>
        <p:spPr/>
        <p:txBody>
          <a:bodyPr>
            <a:normAutofit lnSpcReduction="10000"/>
          </a:bodyPr>
          <a:lstStyle/>
          <a:p>
            <a:pPr marL="0" indent="0">
              <a:buNone/>
            </a:pPr>
            <a:r>
              <a:rPr lang="en-US" sz="2200" b="1" i="1" u="sng" dirty="0"/>
              <a:t>Identifies Characters and Setting</a:t>
            </a:r>
          </a:p>
          <a:p>
            <a:r>
              <a:rPr lang="en-US" sz="2200" dirty="0"/>
              <a:t>Weekly Test 1:  </a:t>
            </a:r>
            <a:r>
              <a:rPr lang="en-US" sz="2200" dirty="0">
                <a:highlight>
                  <a:srgbClr val="FFFF00"/>
                </a:highlight>
              </a:rPr>
              <a:t>AE</a:t>
            </a:r>
          </a:p>
          <a:p>
            <a:r>
              <a:rPr lang="en-US" sz="2200" dirty="0"/>
              <a:t>Teacher made checkup:  </a:t>
            </a:r>
            <a:r>
              <a:rPr lang="en-US" sz="2200" dirty="0">
                <a:highlight>
                  <a:srgbClr val="FFFF00"/>
                </a:highlight>
              </a:rPr>
              <a:t>AE</a:t>
            </a:r>
          </a:p>
          <a:p>
            <a:r>
              <a:rPr lang="en-US" sz="2200" dirty="0"/>
              <a:t>Weekly Test 2:  </a:t>
            </a:r>
            <a:r>
              <a:rPr lang="en-US" sz="2200" dirty="0">
                <a:highlight>
                  <a:srgbClr val="FF0000"/>
                </a:highlight>
              </a:rPr>
              <a:t>PE</a:t>
            </a:r>
          </a:p>
          <a:p>
            <a:r>
              <a:rPr lang="en-US" sz="2200" dirty="0"/>
              <a:t>Weekly Test 3:  </a:t>
            </a:r>
            <a:r>
              <a:rPr lang="en-US" sz="2200" dirty="0">
                <a:highlight>
                  <a:srgbClr val="FFFF00"/>
                </a:highlight>
              </a:rPr>
              <a:t>AE</a:t>
            </a:r>
          </a:p>
          <a:p>
            <a:r>
              <a:rPr lang="en-US" sz="2200" dirty="0"/>
              <a:t>Teacher made checkup:  </a:t>
            </a:r>
            <a:r>
              <a:rPr lang="en-US" sz="2200" dirty="0">
                <a:highlight>
                  <a:srgbClr val="00FF00"/>
                </a:highlight>
              </a:rPr>
              <a:t>ME</a:t>
            </a:r>
          </a:p>
          <a:p>
            <a:r>
              <a:rPr lang="en-US" sz="2200" dirty="0"/>
              <a:t>Theme Three:  </a:t>
            </a:r>
            <a:r>
              <a:rPr lang="en-US" sz="2200" dirty="0">
                <a:highlight>
                  <a:srgbClr val="00FF00"/>
                </a:highlight>
              </a:rPr>
              <a:t>ME</a:t>
            </a:r>
          </a:p>
          <a:p>
            <a:r>
              <a:rPr lang="en-US" sz="2200" dirty="0"/>
              <a:t>Reading Performance Task:  </a:t>
            </a:r>
            <a:r>
              <a:rPr lang="en-US" sz="2200" dirty="0">
                <a:highlight>
                  <a:srgbClr val="00FF00"/>
                </a:highlight>
              </a:rPr>
              <a:t>ME</a:t>
            </a:r>
          </a:p>
          <a:p>
            <a:pPr marL="0" indent="0">
              <a:buNone/>
            </a:pPr>
            <a:r>
              <a:rPr lang="en-US" sz="2400" dirty="0"/>
              <a:t>Overall:  </a:t>
            </a:r>
            <a:r>
              <a:rPr lang="en-US" sz="2400" dirty="0">
                <a:highlight>
                  <a:srgbClr val="00FF00"/>
                </a:highlight>
              </a:rPr>
              <a:t>ME</a:t>
            </a:r>
          </a:p>
        </p:txBody>
      </p:sp>
      <p:sp>
        <p:nvSpPr>
          <p:cNvPr id="7" name="Content Placeholder 2">
            <a:extLst>
              <a:ext uri="{FF2B5EF4-FFF2-40B4-BE49-F238E27FC236}">
                <a16:creationId xmlns:a16="http://schemas.microsoft.com/office/drawing/2014/main" id="{016858DA-41C0-4481-BEDE-9723B0C1B2ED}"/>
              </a:ext>
            </a:extLst>
          </p:cNvPr>
          <p:cNvSpPr>
            <a:spLocks noGrp="1"/>
          </p:cNvSpPr>
          <p:nvPr>
            <p:ph sz="half" idx="2"/>
          </p:nvPr>
        </p:nvSpPr>
        <p:spPr>
          <a:xfrm>
            <a:off x="839788" y="2505075"/>
            <a:ext cx="5157787" cy="3684588"/>
          </a:xfrm>
        </p:spPr>
        <p:txBody>
          <a:bodyPr>
            <a:normAutofit lnSpcReduction="10000"/>
          </a:bodyPr>
          <a:lstStyle/>
          <a:p>
            <a:pPr marL="212598" indent="-212598" defTabSz="850392">
              <a:spcBef>
                <a:spcPts val="930"/>
              </a:spcBef>
              <a:buNone/>
            </a:pPr>
            <a:r>
              <a:rPr lang="en-US" altLang="en-US" sz="2200" b="1" i="1" u="sng" kern="1200" dirty="0">
                <a:solidFill>
                  <a:schemeClr val="tx1"/>
                </a:solidFill>
                <a:latin typeface="+mn-lt"/>
                <a:ea typeface="+mn-ea"/>
                <a:cs typeface="+mn-cs"/>
              </a:rPr>
              <a:t>Identifies Characters and Setting</a:t>
            </a:r>
            <a:r>
              <a:rPr lang="en-US" altLang="en-US" sz="2200" kern="1200" dirty="0">
                <a:solidFill>
                  <a:schemeClr val="tx1"/>
                </a:solidFill>
                <a:latin typeface="+mn-lt"/>
                <a:ea typeface="+mn-ea"/>
                <a:cs typeface="+mn-cs"/>
              </a:rPr>
              <a:t>:</a:t>
            </a:r>
          </a:p>
          <a:p>
            <a:pPr marL="212598" indent="-212598" defTabSz="850392">
              <a:spcBef>
                <a:spcPts val="930"/>
              </a:spcBef>
            </a:pPr>
            <a:r>
              <a:rPr lang="en-US" altLang="en-US" sz="2200" kern="1200" dirty="0">
                <a:solidFill>
                  <a:schemeClr val="tx1"/>
                </a:solidFill>
                <a:latin typeface="+mn-lt"/>
                <a:ea typeface="+mn-ea"/>
                <a:cs typeface="+mn-cs"/>
              </a:rPr>
              <a:t>Weekly Test 1:  		2/5</a:t>
            </a:r>
          </a:p>
          <a:p>
            <a:pPr marL="212598" indent="-212598" defTabSz="850392">
              <a:spcBef>
                <a:spcPts val="930"/>
              </a:spcBef>
            </a:pPr>
            <a:r>
              <a:rPr lang="en-US" altLang="en-US" sz="2200" kern="1200" dirty="0">
                <a:solidFill>
                  <a:schemeClr val="tx1"/>
                </a:solidFill>
                <a:latin typeface="+mn-lt"/>
                <a:ea typeface="+mn-ea"/>
                <a:cs typeface="+mn-cs"/>
              </a:rPr>
              <a:t>Teacher made checkup:  	2/4</a:t>
            </a:r>
          </a:p>
          <a:p>
            <a:pPr marL="212598" indent="-212598" defTabSz="850392">
              <a:spcBef>
                <a:spcPts val="930"/>
              </a:spcBef>
            </a:pPr>
            <a:r>
              <a:rPr lang="en-US" altLang="en-US" sz="2200" kern="1200" dirty="0">
                <a:solidFill>
                  <a:schemeClr val="tx1"/>
                </a:solidFill>
                <a:latin typeface="+mn-lt"/>
                <a:ea typeface="+mn-ea"/>
                <a:cs typeface="+mn-cs"/>
              </a:rPr>
              <a:t>Weekly Test 2:  		3/4</a:t>
            </a:r>
          </a:p>
          <a:p>
            <a:pPr marL="212598" indent="-212598" defTabSz="850392">
              <a:spcBef>
                <a:spcPts val="930"/>
              </a:spcBef>
            </a:pPr>
            <a:r>
              <a:rPr lang="en-US" altLang="en-US" sz="2200" kern="1200" dirty="0">
                <a:solidFill>
                  <a:schemeClr val="tx1"/>
                </a:solidFill>
                <a:latin typeface="+mn-lt"/>
                <a:ea typeface="+mn-ea"/>
                <a:cs typeface="+mn-cs"/>
              </a:rPr>
              <a:t>Weekly Test 3: 		1/3</a:t>
            </a:r>
          </a:p>
          <a:p>
            <a:pPr marL="212598" indent="-212598" defTabSz="850392">
              <a:spcBef>
                <a:spcPts val="930"/>
              </a:spcBef>
            </a:pPr>
            <a:r>
              <a:rPr lang="en-US" altLang="en-US" sz="2200" kern="1200" dirty="0">
                <a:solidFill>
                  <a:schemeClr val="tx1"/>
                </a:solidFill>
                <a:latin typeface="+mn-lt"/>
                <a:ea typeface="+mn-ea"/>
                <a:cs typeface="+mn-cs"/>
              </a:rPr>
              <a:t>Teacher made checkup: 	2/3</a:t>
            </a:r>
          </a:p>
          <a:p>
            <a:pPr marL="212598" indent="-212598" defTabSz="850392">
              <a:spcBef>
                <a:spcPts val="930"/>
              </a:spcBef>
            </a:pPr>
            <a:r>
              <a:rPr lang="en-US" altLang="en-US" sz="2200" kern="1200" dirty="0">
                <a:solidFill>
                  <a:schemeClr val="tx1"/>
                </a:solidFill>
                <a:latin typeface="+mn-lt"/>
                <a:ea typeface="+mn-ea"/>
                <a:cs typeface="+mn-cs"/>
              </a:rPr>
              <a:t>Theme Three:                         7/8</a:t>
            </a:r>
          </a:p>
          <a:p>
            <a:pPr marL="212598" indent="-212598" defTabSz="850392">
              <a:spcBef>
                <a:spcPts val="930"/>
              </a:spcBef>
            </a:pPr>
            <a:r>
              <a:rPr lang="en-US" altLang="en-US" sz="2200" kern="1200" dirty="0">
                <a:solidFill>
                  <a:schemeClr val="tx1"/>
                </a:solidFill>
                <a:latin typeface="+mn-lt"/>
                <a:ea typeface="+mn-ea"/>
                <a:cs typeface="+mn-cs"/>
              </a:rPr>
              <a:t>Reading Performance Task:  3/4  </a:t>
            </a:r>
          </a:p>
          <a:p>
            <a:pPr marL="0" indent="0" defTabSz="850392">
              <a:spcBef>
                <a:spcPts val="930"/>
              </a:spcBef>
              <a:buNone/>
            </a:pPr>
            <a:r>
              <a:rPr lang="en-US" altLang="en-US" sz="2200" dirty="0">
                <a:highlight>
                  <a:srgbClr val="FF0000"/>
                </a:highlight>
              </a:rPr>
              <a:t>AVERAGE:    61%</a:t>
            </a:r>
            <a:endParaRPr lang="en-US" altLang="en-US" sz="2200" kern="1200" dirty="0">
              <a:solidFill>
                <a:schemeClr val="tx1"/>
              </a:solidFill>
              <a:highlight>
                <a:srgbClr val="FF0000"/>
              </a:highlight>
              <a:latin typeface="+mn-lt"/>
              <a:ea typeface="+mn-ea"/>
              <a:cs typeface="+mn-cs"/>
            </a:endParaRPr>
          </a:p>
          <a:p>
            <a:pPr marL="212598" indent="-212598" defTabSz="850392">
              <a:spcBef>
                <a:spcPts val="930"/>
              </a:spcBef>
              <a:buNone/>
            </a:pPr>
            <a:endParaRPr lang="en-US" altLang="en-US" sz="2200" kern="1200" dirty="0">
              <a:solidFill>
                <a:schemeClr val="tx1"/>
              </a:solidFill>
              <a:latin typeface="+mn-lt"/>
              <a:ea typeface="+mn-ea"/>
              <a:cs typeface="+mn-cs"/>
            </a:endParaRPr>
          </a:p>
          <a:p>
            <a:pPr algn="ct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335928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956D-6587-40E2-B8A1-F65CB7C306B1}"/>
              </a:ext>
            </a:extLst>
          </p:cNvPr>
          <p:cNvSpPr>
            <a:spLocks noGrp="1"/>
          </p:cNvSpPr>
          <p:nvPr>
            <p:ph type="title"/>
          </p:nvPr>
        </p:nvSpPr>
        <p:spPr>
          <a:solidFill>
            <a:srgbClr val="FFFF00"/>
          </a:solidFill>
        </p:spPr>
        <p:txBody>
          <a:bodyPr>
            <a:noAutofit/>
          </a:bodyPr>
          <a:lstStyle/>
          <a:p>
            <a:r>
              <a:rPr lang="en-US" altLang="en-US" sz="2400" b="1" dirty="0"/>
              <a:t>#4 – Traditional report card - points for effort, attitude, attendance, work habits, behavior, and homework are often factored into the grade.  In standards-based reporting, these are reported separately.  </a:t>
            </a:r>
            <a:br>
              <a:rPr lang="en-US" altLang="en-US" sz="2400" dirty="0"/>
            </a:br>
            <a:endParaRPr lang="en-US" sz="2400" dirty="0"/>
          </a:p>
        </p:txBody>
      </p:sp>
      <p:sp>
        <p:nvSpPr>
          <p:cNvPr id="3" name="Text Placeholder 2">
            <a:extLst>
              <a:ext uri="{FF2B5EF4-FFF2-40B4-BE49-F238E27FC236}">
                <a16:creationId xmlns:a16="http://schemas.microsoft.com/office/drawing/2014/main" id="{8E1AD3AB-1DFA-4812-9FD5-075DA278AEB9}"/>
              </a:ext>
            </a:extLst>
          </p:cNvPr>
          <p:cNvSpPr>
            <a:spLocks noGrp="1"/>
          </p:cNvSpPr>
          <p:nvPr>
            <p:ph type="body" idx="1"/>
          </p:nvPr>
        </p:nvSpPr>
        <p:spPr/>
        <p:txBody>
          <a:bodyPr/>
          <a:lstStyle/>
          <a:p>
            <a:endParaRPr lang="en-US" dirty="0"/>
          </a:p>
        </p:txBody>
      </p:sp>
      <p:sp>
        <p:nvSpPr>
          <p:cNvPr id="10" name="Content Placeholder 9">
            <a:extLst>
              <a:ext uri="{FF2B5EF4-FFF2-40B4-BE49-F238E27FC236}">
                <a16:creationId xmlns:a16="http://schemas.microsoft.com/office/drawing/2014/main" id="{B7CB2324-358D-4756-BDF4-22BF4B7523C9}"/>
              </a:ext>
            </a:extLst>
          </p:cNvPr>
          <p:cNvSpPr>
            <a:spLocks noGrp="1"/>
          </p:cNvSpPr>
          <p:nvPr>
            <p:ph sz="half" idx="2"/>
          </p:nvPr>
        </p:nvSpPr>
        <p:spPr/>
        <p:txBody>
          <a:bodyPr/>
          <a:lstStyle/>
          <a:p>
            <a:endParaRPr lang="en-US"/>
          </a:p>
        </p:txBody>
      </p:sp>
      <p:pic>
        <p:nvPicPr>
          <p:cNvPr id="12" name="Picture 11">
            <a:extLst>
              <a:ext uri="{FF2B5EF4-FFF2-40B4-BE49-F238E27FC236}">
                <a16:creationId xmlns:a16="http://schemas.microsoft.com/office/drawing/2014/main" id="{2E856751-52A9-4E6C-BE70-9B556EDD5013}"/>
              </a:ext>
            </a:extLst>
          </p:cNvPr>
          <p:cNvPicPr>
            <a:picLocks noChangeAspect="1"/>
          </p:cNvPicPr>
          <p:nvPr/>
        </p:nvPicPr>
        <p:blipFill>
          <a:blip r:embed="rId2"/>
          <a:stretch>
            <a:fillRect/>
          </a:stretch>
        </p:blipFill>
        <p:spPr>
          <a:xfrm>
            <a:off x="836612" y="1681163"/>
            <a:ext cx="10742341" cy="4344014"/>
          </a:xfrm>
          <a:prstGeom prst="rect">
            <a:avLst/>
          </a:prstGeom>
        </p:spPr>
      </p:pic>
    </p:spTree>
    <p:extLst>
      <p:ext uri="{BB962C8B-B14F-4D97-AF65-F5344CB8AC3E}">
        <p14:creationId xmlns:p14="http://schemas.microsoft.com/office/powerpoint/2010/main" val="227145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48B7435-40D2-444B-82D6-CFFF9901C4D4}"/>
              </a:ext>
            </a:extLst>
          </p:cNvPr>
          <p:cNvSpPr>
            <a:spLocks noGrp="1"/>
          </p:cNvSpPr>
          <p:nvPr>
            <p:ph type="title"/>
          </p:nvPr>
        </p:nvSpPr>
        <p:spPr>
          <a:xfrm>
            <a:off x="1046746" y="586822"/>
            <a:ext cx="3560252" cy="1645920"/>
          </a:xfrm>
        </p:spPr>
        <p:txBody>
          <a:bodyPr>
            <a:normAutofit/>
          </a:bodyPr>
          <a:lstStyle/>
          <a:p>
            <a:pPr eaLnBrk="1" hangingPunct="1"/>
            <a:r>
              <a:rPr lang="en-US" sz="3200" b="1" kern="1200" dirty="0">
                <a:latin typeface="+mj-lt"/>
                <a:ea typeface="+mj-ea"/>
                <a:cs typeface="+mj-cs"/>
              </a:rPr>
              <a:t>What does Mastery Look Like?</a:t>
            </a:r>
            <a:endParaRPr lang="en-US" altLang="en-US" sz="3000" b="1" dirty="0"/>
          </a:p>
        </p:txBody>
      </p:sp>
      <p:sp>
        <p:nvSpPr>
          <p:cNvPr id="17411" name="Content Placeholder 2">
            <a:extLst>
              <a:ext uri="{FF2B5EF4-FFF2-40B4-BE49-F238E27FC236}">
                <a16:creationId xmlns:a16="http://schemas.microsoft.com/office/drawing/2014/main" id="{D984016B-3C30-4C22-975F-7932422B3637}"/>
              </a:ext>
            </a:extLst>
          </p:cNvPr>
          <p:cNvSpPr>
            <a:spLocks noGrp="1"/>
          </p:cNvSpPr>
          <p:nvPr>
            <p:ph sz="quarter" idx="1"/>
          </p:nvPr>
        </p:nvSpPr>
        <p:spPr>
          <a:xfrm>
            <a:off x="5351164" y="586822"/>
            <a:ext cx="6002636" cy="1645920"/>
          </a:xfrm>
        </p:spPr>
        <p:txBody>
          <a:bodyPr anchor="ctr">
            <a:normAutofit/>
          </a:bodyPr>
          <a:lstStyle/>
          <a:p>
            <a:pPr marL="0" indent="0" eaLnBrk="1" hangingPunct="1">
              <a:buNone/>
            </a:pPr>
            <a:endParaRPr lang="en-US" altLang="en-US" sz="3200" dirty="0"/>
          </a:p>
          <a:p>
            <a:pPr marL="0" indent="0" algn="ctr" eaLnBrk="1" hangingPunct="1">
              <a:buNone/>
            </a:pPr>
            <a:r>
              <a:rPr lang="en-US" altLang="en-US" sz="3000" dirty="0"/>
              <a:t>Performance descriptors that align with our district vision</a:t>
            </a:r>
          </a:p>
          <a:p>
            <a:pPr marL="0" indent="0" eaLnBrk="1" hangingPunct="1">
              <a:buNone/>
            </a:pPr>
            <a:endParaRPr lang="en-US" altLang="en-US" sz="1800" dirty="0"/>
          </a:p>
          <a:p>
            <a:pPr eaLnBrk="1" hangingPunct="1"/>
            <a:endParaRPr lang="en-US" altLang="en-US" sz="1800" dirty="0"/>
          </a:p>
        </p:txBody>
      </p:sp>
      <p:graphicFrame>
        <p:nvGraphicFramePr>
          <p:cNvPr id="19" name="Table 18">
            <a:extLst>
              <a:ext uri="{FF2B5EF4-FFF2-40B4-BE49-F238E27FC236}">
                <a16:creationId xmlns:a16="http://schemas.microsoft.com/office/drawing/2014/main" id="{B6728507-49E9-406D-9A53-1860E4149351}"/>
              </a:ext>
            </a:extLst>
          </p:cNvPr>
          <p:cNvGraphicFramePr>
            <a:graphicFrameLocks noGrp="1"/>
          </p:cNvGraphicFramePr>
          <p:nvPr/>
        </p:nvGraphicFramePr>
        <p:xfrm>
          <a:off x="557784" y="2778732"/>
          <a:ext cx="11164827" cy="3394513"/>
        </p:xfrm>
        <a:graphic>
          <a:graphicData uri="http://schemas.openxmlformats.org/drawingml/2006/table">
            <a:tbl>
              <a:tblPr firstRow="1" firstCol="1" bandRow="1"/>
              <a:tblGrid>
                <a:gridCol w="2684594">
                  <a:extLst>
                    <a:ext uri="{9D8B030D-6E8A-4147-A177-3AD203B41FA5}">
                      <a16:colId xmlns:a16="http://schemas.microsoft.com/office/drawing/2014/main" val="1904395899"/>
                    </a:ext>
                  </a:extLst>
                </a:gridCol>
                <a:gridCol w="2805006">
                  <a:extLst>
                    <a:ext uri="{9D8B030D-6E8A-4147-A177-3AD203B41FA5}">
                      <a16:colId xmlns:a16="http://schemas.microsoft.com/office/drawing/2014/main" val="1314736009"/>
                    </a:ext>
                  </a:extLst>
                </a:gridCol>
                <a:gridCol w="2453178">
                  <a:extLst>
                    <a:ext uri="{9D8B030D-6E8A-4147-A177-3AD203B41FA5}">
                      <a16:colId xmlns:a16="http://schemas.microsoft.com/office/drawing/2014/main" val="970456289"/>
                    </a:ext>
                  </a:extLst>
                </a:gridCol>
                <a:gridCol w="2503976">
                  <a:extLst>
                    <a:ext uri="{9D8B030D-6E8A-4147-A177-3AD203B41FA5}">
                      <a16:colId xmlns:a16="http://schemas.microsoft.com/office/drawing/2014/main" val="3278100921"/>
                    </a:ext>
                  </a:extLst>
                </a:gridCol>
                <a:gridCol w="718073">
                  <a:extLst>
                    <a:ext uri="{9D8B030D-6E8A-4147-A177-3AD203B41FA5}">
                      <a16:colId xmlns:a16="http://schemas.microsoft.com/office/drawing/2014/main" val="444341644"/>
                    </a:ext>
                  </a:extLst>
                </a:gridCol>
              </a:tblGrid>
              <a:tr h="3394513">
                <a:tc>
                  <a:txBody>
                    <a:bodyPr/>
                    <a:lstStyle/>
                    <a:p>
                      <a:pPr marL="0" marR="0" algn="ctr" fontAlgn="t">
                        <a:lnSpc>
                          <a:spcPts val="1260"/>
                        </a:lnSpc>
                        <a:spcBef>
                          <a:spcPts val="0"/>
                        </a:spcBef>
                        <a:spcAft>
                          <a:spcPts val="0"/>
                        </a:spcAft>
                        <a:tabLst>
                          <a:tab pos="234950" algn="l"/>
                          <a:tab pos="523875" algn="ctr"/>
                        </a:tabLs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gn="ctr" fontAlgn="t">
                        <a:lnSpc>
                          <a:spcPts val="1260"/>
                        </a:lnSpc>
                        <a:spcBef>
                          <a:spcPts val="0"/>
                        </a:spcBef>
                        <a:spcAft>
                          <a:spcPts val="0"/>
                        </a:spcAft>
                        <a:tabLst>
                          <a:tab pos="234950" algn="l"/>
                          <a:tab pos="523875" algn="ctr"/>
                        </a:tabLs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endPar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Minimally Progressing</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Grade Level</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Expectations</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1"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 is not yet demonstrating an understanding of the knowledge and skills expected at grade level and requires individualized instruction and teacher support.</a:t>
                      </a:r>
                      <a:endParaRPr lang="en-US" sz="1800" b="0" i="0" u="none" strike="noStrike">
                        <a:effectLst/>
                        <a:latin typeface="Arial" panose="020B0604020202020204" pitchFamily="34" charset="0"/>
                      </a:endParaRPr>
                    </a:p>
                  </a:txBody>
                  <a:tcPr marL="42976" marR="42976" marT="59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fontAlgn="t">
                        <a:lnSpc>
                          <a:spcPts val="1260"/>
                        </a:lnSpc>
                        <a:spcBef>
                          <a:spcPts val="0"/>
                        </a:spcBef>
                        <a:spcAft>
                          <a:spcPts val="0"/>
                        </a:spcAft>
                      </a:pPr>
                      <a:endPar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AE</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endPar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Approaching</a:t>
                      </a: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Grade-Level Expectations</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1"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 is making some progress toward the mastery of the knowledge and skills expected at this grade level but still requires additional guidance and support. </a:t>
                      </a:r>
                      <a:endParaRPr lang="en-US" sz="1800" b="0" i="0" u="none" strike="noStrike">
                        <a:effectLst/>
                        <a:latin typeface="Arial" panose="020B0604020202020204" pitchFamily="34" charset="0"/>
                      </a:endParaRPr>
                    </a:p>
                  </a:txBody>
                  <a:tcPr marL="42976" marR="42976" marT="59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lnSpc>
                          <a:spcPts val="1260"/>
                        </a:lnSpc>
                        <a:spcBef>
                          <a:spcPts val="0"/>
                        </a:spcBef>
                        <a:spcAft>
                          <a:spcPts val="0"/>
                        </a:spcAft>
                      </a:pPr>
                      <a:endPar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endPar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Meeting</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Grade-Level</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Expectations</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1"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 consistently demonstrates mastery of the knowledge and skills expected at this grade level and can do so with independence.</a:t>
                      </a:r>
                      <a:endParaRPr lang="en-US" sz="1800" b="0" i="0" u="none" strike="noStrike">
                        <a:effectLst/>
                        <a:latin typeface="Arial" panose="020B0604020202020204" pitchFamily="34" charset="0"/>
                      </a:endParaRPr>
                    </a:p>
                    <a:p>
                      <a:pPr marL="0" marR="0" algn="ctr" fontAlgn="t">
                        <a:spcBef>
                          <a:spcPts val="0"/>
                        </a:spcBef>
                        <a:spcAft>
                          <a:spcPts val="0"/>
                        </a:spcAft>
                      </a:pPr>
                      <a:r>
                        <a:rPr lang="en-US" sz="1800" b="0" i="1"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spcBef>
                          <a:spcPts val="0"/>
                        </a:spcBef>
                        <a:spcAft>
                          <a:spcPts val="0"/>
                        </a:spcAft>
                      </a:pPr>
                      <a:r>
                        <a:rPr lang="en-US" sz="1800" b="0" i="0" u="none" strike="noStrike">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42976" marR="42976" marT="59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fontAlgn="t">
                        <a:lnSpc>
                          <a:spcPts val="1260"/>
                        </a:lnSpc>
                        <a:spcBef>
                          <a:spcPts val="0"/>
                        </a:spcBef>
                        <a:spcAft>
                          <a:spcPts val="0"/>
                        </a:spcAft>
                        <a:tabLst>
                          <a:tab pos="190500" algn="l"/>
                          <a:tab pos="523875" algn="ctr"/>
                        </a:tabLs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gn="ctr" fontAlgn="t">
                        <a:lnSpc>
                          <a:spcPts val="1260"/>
                        </a:lnSpc>
                        <a:spcBef>
                          <a:spcPts val="0"/>
                        </a:spcBef>
                        <a:spcAft>
                          <a:spcPts val="0"/>
                        </a:spcAft>
                        <a:tabLst>
                          <a:tab pos="190500" algn="l"/>
                          <a:tab pos="523875" algn="ctr"/>
                        </a:tabLs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EE</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endPar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Exceeding</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Grade-Level Expectations</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1" i="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1"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Student consistently demonstrates an understanding above and beyond what is expected at this grade level and benefits from differentiated instruction.</a:t>
                      </a:r>
                      <a:endParaRPr lang="en-US" sz="1800" b="0" i="0" u="none" strike="noStrike">
                        <a:effectLst/>
                        <a:latin typeface="Arial" panose="020B0604020202020204" pitchFamily="34" charset="0"/>
                      </a:endParaRPr>
                    </a:p>
                    <a:p>
                      <a:pPr marL="0" marR="0" algn="ctr" fontAlgn="t">
                        <a:lnSpc>
                          <a:spcPts val="1260"/>
                        </a:lnSpc>
                        <a:spcBef>
                          <a:spcPts val="0"/>
                        </a:spcBef>
                        <a:spcAft>
                          <a:spcPts val="0"/>
                        </a:spcAft>
                      </a:pPr>
                      <a:r>
                        <a:rPr lang="en-US" sz="1800" b="0" i="1"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a:effectLst/>
                        <a:latin typeface="Arial" panose="020B0604020202020204" pitchFamily="34" charset="0"/>
                      </a:endParaRPr>
                    </a:p>
                  </a:txBody>
                  <a:tcPr marL="42976" marR="42976" marT="59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fontAlgn="t">
                        <a:lnSpc>
                          <a:spcPts val="1260"/>
                        </a:lnSpc>
                        <a:spcBef>
                          <a:spcPts val="0"/>
                        </a:spcBef>
                        <a:spcAft>
                          <a:spcPts val="0"/>
                        </a:spcAft>
                      </a:pPr>
                      <a:r>
                        <a:rPr lang="en-US" sz="700" b="0" i="0" u="none" strike="noStrike">
                          <a:solidFill>
                            <a:srgbClr val="000000"/>
                          </a:solidFill>
                          <a:effectLst/>
                          <a:latin typeface="Arial" panose="020B0604020202020204" pitchFamily="34" charset="0"/>
                          <a:cs typeface="Times New Roman" panose="02020603050405020304" pitchFamily="18" charset="0"/>
                        </a:rPr>
                        <a:t>Blank </a:t>
                      </a:r>
                      <a:endParaRPr lang="en-US" sz="1500" b="0" i="0" u="none" strike="noStrike">
                        <a:effectLst/>
                        <a:latin typeface="Arial" panose="020B0604020202020204" pitchFamily="34" charset="0"/>
                      </a:endParaRPr>
                    </a:p>
                  </a:txBody>
                  <a:tcPr marL="42976" marR="42976" marT="596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0510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B1C334E5398243B3DD6CFA431E351B" ma:contentTypeVersion="16" ma:contentTypeDescription="Create a new document." ma:contentTypeScope="" ma:versionID="2122be15186a48843d2a7ee2736a22e9">
  <xsd:schema xmlns:xsd="http://www.w3.org/2001/XMLSchema" xmlns:xs="http://www.w3.org/2001/XMLSchema" xmlns:p="http://schemas.microsoft.com/office/2006/metadata/properties" xmlns:ns3="fd79b3e4-bd12-49a2-bf1b-e5b2a6b42991" xmlns:ns4="1f71297d-41ca-4ae0-9807-d089a8fc57e8" targetNamespace="http://schemas.microsoft.com/office/2006/metadata/properties" ma:root="true" ma:fieldsID="96dee9e7999f95652193ea3f7226ae52" ns3:_="" ns4:_="">
    <xsd:import namespace="fd79b3e4-bd12-49a2-bf1b-e5b2a6b42991"/>
    <xsd:import namespace="1f71297d-41ca-4ae0-9807-d089a8fc57e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79b3e4-bd12-49a2-bf1b-e5b2a6b42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71297d-41ca-4ae0-9807-d089a8fc57e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d79b3e4-bd12-49a2-bf1b-e5b2a6b42991" xsi:nil="true"/>
  </documentManagement>
</p:properties>
</file>

<file path=customXml/itemProps1.xml><?xml version="1.0" encoding="utf-8"?>
<ds:datastoreItem xmlns:ds="http://schemas.openxmlformats.org/officeDocument/2006/customXml" ds:itemID="{B5D74C58-E3E8-48EA-9505-33121594416B}">
  <ds:schemaRefs>
    <ds:schemaRef ds:uri="http://schemas.microsoft.com/sharepoint/v3/contenttype/forms"/>
  </ds:schemaRefs>
</ds:datastoreItem>
</file>

<file path=customXml/itemProps2.xml><?xml version="1.0" encoding="utf-8"?>
<ds:datastoreItem xmlns:ds="http://schemas.openxmlformats.org/officeDocument/2006/customXml" ds:itemID="{2F3608CE-4C6E-4EEE-B5FC-6EB4A71AE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79b3e4-bd12-49a2-bf1b-e5b2a6b42991"/>
    <ds:schemaRef ds:uri="1f71297d-41ca-4ae0-9807-d089a8fc57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26170D-1F7B-45B8-A731-A33669187467}">
  <ds:schemaRefs>
    <ds:schemaRef ds:uri="http://schemas.microsoft.com/office/2006/metadata/properties"/>
    <ds:schemaRef ds:uri="http://schemas.microsoft.com/office/infopath/2007/PartnerControls"/>
    <ds:schemaRef ds:uri="fd79b3e4-bd12-49a2-bf1b-e5b2a6b42991"/>
  </ds:schemaRefs>
</ds:datastoreItem>
</file>

<file path=docProps/app.xml><?xml version="1.0" encoding="utf-8"?>
<Properties xmlns="http://schemas.openxmlformats.org/officeDocument/2006/extended-properties" xmlns:vt="http://schemas.openxmlformats.org/officeDocument/2006/docPropsVTypes">
  <TotalTime>0</TotalTime>
  <Words>703</Words>
  <Application>Microsoft Office PowerPoint</Application>
  <PresentationFormat>Widescreen</PresentationFormat>
  <Paragraphs>105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Wingdings</vt:lpstr>
      <vt:lpstr>Wingdings 2</vt:lpstr>
      <vt:lpstr>Office Theme</vt:lpstr>
      <vt:lpstr>Highlands School District</vt:lpstr>
      <vt:lpstr>Highlands School District Assessment/Grading Philosophy Statement</vt:lpstr>
      <vt:lpstr>Which is more helpful?</vt:lpstr>
      <vt:lpstr>What are the key differences between traditional and standards-based reporting?</vt:lpstr>
      <vt:lpstr>PowerPoint Presentation</vt:lpstr>
      <vt:lpstr>PowerPoint Presentation</vt:lpstr>
      <vt:lpstr>#3  Averaging is not used to find a total score or percentage. Past performance is not held against students if they exhibit evidence of mastery by the end of the learning period. </vt:lpstr>
      <vt:lpstr>#4 – Traditional report card - points for effort, attitude, attendance, work habits, behavior, and homework are often factored into the grade.  In standards-based reporting, these are reported separately.   </vt:lpstr>
      <vt:lpstr>What does Mastery Look Like?</vt:lpstr>
      <vt:lpstr>What will this look like?</vt:lpstr>
      <vt:lpstr>Performance Level Rubrics and Student Tracking Sheets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Highlands School District</dc:title>
  <dc:creator>Catherine Russo</dc:creator>
  <cp:lastModifiedBy>Melissa Mccurdy</cp:lastModifiedBy>
  <cp:revision>2</cp:revision>
  <dcterms:created xsi:type="dcterms:W3CDTF">2023-09-18T17:11:29Z</dcterms:created>
  <dcterms:modified xsi:type="dcterms:W3CDTF">2023-09-18T19:27:29Z</dcterms:modified>
</cp:coreProperties>
</file>